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notesSlides/notesSlide13.xml" ContentType="application/vnd.openxmlformats-officedocument.presentationml.notesSlide+xml"/>
  <Override PartName="/ppt/slides/slide13.xml" ContentType="application/vnd.openxmlformats-officedocument.presentationml.slide+xml"/>
  <Override PartName="/ppt/notesSlides/notesSlide14.xml" ContentType="application/vnd.openxmlformats-officedocument.presentationml.notesSlide+xml"/>
  <Override PartName="/ppt/slides/slide14.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p:scale>
          <a:sx n="124" d="100"/>
          <a:sy n="124"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95089"/>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对象"/>
          <p:cNvSpPr>
            <a:spLocks noGrp="1" noChangeAspect="1"/>
          </p:cNvSpPr>
          <p:nvPr>
            <p:ph type="sldImg"/>
          </p:nvPr>
        </p:nvSpPr>
        <p:spPr>
          <a:xfrm rot="0">
            <a:off x="0" y="0"/>
            <a:ext cx="0" cy="0"/>
          </a:xfrm>
          <a:prstGeom prst="rect"/>
          <a:noFill/>
          <a:ln w="12700" cmpd="sng" cap="flat">
            <a:noFill/>
            <a:prstDash val="solid"/>
            <a:miter/>
          </a:ln>
        </p:spPr>
      </p:sp>
      <p:sp>
        <p:nvSpPr>
          <p:cNvPr id="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07483862"/>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59" name="对象"/>
          <p:cNvSpPr>
            <a:spLocks noGrp="1" noChangeAspect="1"/>
          </p:cNvSpPr>
          <p:nvPr>
            <p:ph type="sldImg"/>
          </p:nvPr>
        </p:nvSpPr>
        <p:spPr>
          <a:xfrm rot="0">
            <a:off x="0" y="0"/>
            <a:ext cx="0" cy="0"/>
          </a:xfrm>
          <a:prstGeom prst="rect"/>
          <a:noFill/>
          <a:ln w="12700" cmpd="sng" cap="flat">
            <a:noFill/>
            <a:prstDash val="solid"/>
            <a:miter/>
          </a:ln>
        </p:spPr>
      </p:sp>
      <p:sp>
        <p:nvSpPr>
          <p:cNvPr id="160"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61"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10</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26600330"/>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67" name="对象"/>
          <p:cNvSpPr>
            <a:spLocks noGrp="1" noChangeAspect="1"/>
          </p:cNvSpPr>
          <p:nvPr>
            <p:ph type="sldImg"/>
          </p:nvPr>
        </p:nvSpPr>
        <p:spPr>
          <a:xfrm rot="0">
            <a:off x="0" y="0"/>
            <a:ext cx="0" cy="0"/>
          </a:xfrm>
          <a:prstGeom prst="rect"/>
          <a:noFill/>
          <a:ln w="12700" cmpd="sng" cap="flat">
            <a:noFill/>
            <a:prstDash val="solid"/>
            <a:miter/>
          </a:ln>
        </p:spPr>
      </p:sp>
      <p:sp>
        <p:nvSpPr>
          <p:cNvPr id="16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6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05763467"/>
      </p:ext>
    </p:extLst>
  </p:cSld>
  <p:clrMapOvr>
    <a:masterClrMapping/>
  </p:clrMapOvr>
</p:notes>
</file>

<file path=ppt/notesSlides/notesSlide1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75" name="对象"/>
          <p:cNvSpPr>
            <a:spLocks noGrp="1" noChangeAspect="1"/>
          </p:cNvSpPr>
          <p:nvPr>
            <p:ph type="sldImg"/>
          </p:nvPr>
        </p:nvSpPr>
        <p:spPr>
          <a:xfrm rot="0">
            <a:off x="0" y="0"/>
            <a:ext cx="0" cy="0"/>
          </a:xfrm>
          <a:prstGeom prst="rect"/>
          <a:noFill/>
          <a:ln w="12700" cmpd="sng" cap="flat">
            <a:noFill/>
            <a:prstDash val="solid"/>
            <a:miter/>
          </a:ln>
        </p:spPr>
      </p:sp>
      <p:sp>
        <p:nvSpPr>
          <p:cNvPr id="17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7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52825305"/>
      </p:ext>
    </p:extLst>
  </p:cSld>
  <p:clrMapOvr>
    <a:masterClrMapping/>
  </p:clrMapOvr>
</p:notes>
</file>

<file path=ppt/notesSlides/notesSlide1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83" name="对象"/>
          <p:cNvSpPr>
            <a:spLocks noGrp="1" noChangeAspect="1"/>
          </p:cNvSpPr>
          <p:nvPr>
            <p:ph type="sldImg"/>
          </p:nvPr>
        </p:nvSpPr>
        <p:spPr>
          <a:xfrm rot="0">
            <a:off x="0" y="0"/>
            <a:ext cx="0" cy="0"/>
          </a:xfrm>
          <a:prstGeom prst="rect"/>
          <a:noFill/>
          <a:ln w="12700" cmpd="sng" cap="flat">
            <a:noFill/>
            <a:prstDash val="solid"/>
            <a:miter/>
          </a:ln>
        </p:spPr>
      </p:sp>
      <p:sp>
        <p:nvSpPr>
          <p:cNvPr id="18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8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91297054"/>
      </p:ext>
    </p:extLst>
  </p:cSld>
  <p:clrMapOvr>
    <a:masterClrMapping/>
  </p:clrMapOvr>
</p:notes>
</file>

<file path=ppt/notesSlides/notesSlide1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91" name="对象"/>
          <p:cNvSpPr>
            <a:spLocks noGrp="1" noChangeAspect="1"/>
          </p:cNvSpPr>
          <p:nvPr>
            <p:ph type="sldImg"/>
          </p:nvPr>
        </p:nvSpPr>
        <p:spPr>
          <a:xfrm rot="0">
            <a:off x="0" y="0"/>
            <a:ext cx="0" cy="0"/>
          </a:xfrm>
          <a:prstGeom prst="rect"/>
          <a:noFill/>
          <a:ln w="12700" cmpd="sng" cap="flat">
            <a:noFill/>
            <a:prstDash val="solid"/>
            <a:miter/>
          </a:ln>
        </p:spPr>
      </p:sp>
      <p:sp>
        <p:nvSpPr>
          <p:cNvPr id="19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9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31423677"/>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7" name="对象"/>
          <p:cNvSpPr>
            <a:spLocks noGrp="1" noChangeAspect="1"/>
          </p:cNvSpPr>
          <p:nvPr>
            <p:ph type="sldImg"/>
          </p:nvPr>
        </p:nvSpPr>
        <p:spPr>
          <a:xfrm rot="0">
            <a:off x="0" y="0"/>
            <a:ext cx="0" cy="0"/>
          </a:xfrm>
          <a:prstGeom prst="rect"/>
          <a:noFill/>
          <a:ln w="12700" cmpd="sng" cap="flat">
            <a:noFill/>
            <a:prstDash val="solid"/>
            <a:miter/>
          </a:ln>
        </p:spPr>
      </p:sp>
      <p:sp>
        <p:nvSpPr>
          <p:cNvPr id="1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85071495"/>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35" name="对象"/>
          <p:cNvSpPr>
            <a:spLocks noGrp="1" noChangeAspect="1"/>
          </p:cNvSpPr>
          <p:nvPr>
            <p:ph type="sldImg"/>
          </p:nvPr>
        </p:nvSpPr>
        <p:spPr>
          <a:xfrm rot="0">
            <a:off x="0" y="0"/>
            <a:ext cx="0" cy="0"/>
          </a:xfrm>
          <a:prstGeom prst="rect"/>
          <a:noFill/>
          <a:ln w="12700" cmpd="sng" cap="flat">
            <a:noFill/>
            <a:prstDash val="solid"/>
            <a:miter/>
          </a:ln>
        </p:spPr>
      </p:sp>
      <p:sp>
        <p:nvSpPr>
          <p:cNvPr id="3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3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13288932"/>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58" name="对象"/>
          <p:cNvSpPr>
            <a:spLocks noGrp="1" noChangeAspect="1"/>
          </p:cNvSpPr>
          <p:nvPr>
            <p:ph type="sldImg"/>
          </p:nvPr>
        </p:nvSpPr>
        <p:spPr>
          <a:xfrm rot="0">
            <a:off x="0" y="0"/>
            <a:ext cx="0" cy="0"/>
          </a:xfrm>
          <a:prstGeom prst="rect"/>
          <a:noFill/>
          <a:ln w="12700" cmpd="sng" cap="flat">
            <a:noFill/>
            <a:prstDash val="solid"/>
            <a:miter/>
          </a:ln>
        </p:spPr>
      </p:sp>
      <p:sp>
        <p:nvSpPr>
          <p:cNvPr id="59"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60"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04775376"/>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4" name="对象"/>
          <p:cNvSpPr>
            <a:spLocks noGrp="1" noChangeAspect="1"/>
          </p:cNvSpPr>
          <p:nvPr>
            <p:ph type="sldImg"/>
          </p:nvPr>
        </p:nvSpPr>
        <p:spPr>
          <a:xfrm rot="0">
            <a:off x="0" y="0"/>
            <a:ext cx="0" cy="0"/>
          </a:xfrm>
          <a:prstGeom prst="rect"/>
          <a:noFill/>
          <a:ln w="12700" cmpd="sng" cap="flat">
            <a:noFill/>
            <a:prstDash val="solid"/>
            <a:miter/>
          </a:ln>
        </p:spPr>
      </p:sp>
      <p:sp>
        <p:nvSpPr>
          <p:cNvPr id="75"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76"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72428101"/>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97" name="对象"/>
          <p:cNvSpPr>
            <a:spLocks noGrp="1" noChangeAspect="1"/>
          </p:cNvSpPr>
          <p:nvPr>
            <p:ph type="sldImg"/>
          </p:nvPr>
        </p:nvSpPr>
        <p:spPr>
          <a:xfrm rot="0">
            <a:off x="0" y="0"/>
            <a:ext cx="0" cy="0"/>
          </a:xfrm>
          <a:prstGeom prst="rect"/>
          <a:noFill/>
          <a:ln w="12700" cmpd="sng" cap="flat">
            <a:noFill/>
            <a:prstDash val="solid"/>
            <a:miter/>
          </a:ln>
        </p:spPr>
      </p:sp>
      <p:sp>
        <p:nvSpPr>
          <p:cNvPr id="9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9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87180511"/>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15" name="对象"/>
          <p:cNvSpPr>
            <a:spLocks noGrp="1" noChangeAspect="1"/>
          </p:cNvSpPr>
          <p:nvPr>
            <p:ph type="sldImg"/>
          </p:nvPr>
        </p:nvSpPr>
        <p:spPr>
          <a:xfrm rot="0">
            <a:off x="0" y="0"/>
            <a:ext cx="0" cy="0"/>
          </a:xfrm>
          <a:prstGeom prst="rect"/>
          <a:noFill/>
          <a:ln w="12700" cmpd="sng" cap="flat">
            <a:noFill/>
            <a:prstDash val="solid"/>
            <a:miter/>
          </a:ln>
        </p:spPr>
      </p:sp>
      <p:sp>
        <p:nvSpPr>
          <p:cNvPr id="11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1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87567660"/>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3" name="对象"/>
          <p:cNvSpPr>
            <a:spLocks noGrp="1" noChangeAspect="1"/>
          </p:cNvSpPr>
          <p:nvPr>
            <p:ph type="sldImg"/>
          </p:nvPr>
        </p:nvSpPr>
        <p:spPr>
          <a:xfrm rot="0">
            <a:off x="0" y="0"/>
            <a:ext cx="0" cy="0"/>
          </a:xfrm>
          <a:prstGeom prst="rect"/>
          <a:noFill/>
          <a:ln w="12700" cmpd="sng" cap="flat">
            <a:noFill/>
            <a:prstDash val="solid"/>
            <a:miter/>
          </a:ln>
        </p:spPr>
      </p:sp>
      <p:sp>
        <p:nvSpPr>
          <p:cNvPr id="13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3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13173099"/>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51" name="对象"/>
          <p:cNvSpPr>
            <a:spLocks noGrp="1" noChangeAspect="1"/>
          </p:cNvSpPr>
          <p:nvPr>
            <p:ph type="sldImg"/>
          </p:nvPr>
        </p:nvSpPr>
        <p:spPr>
          <a:xfrm rot="0">
            <a:off x="0" y="0"/>
            <a:ext cx="0" cy="0"/>
          </a:xfrm>
          <a:prstGeom prst="rect"/>
          <a:noFill/>
          <a:ln w="12700" cmpd="sng" cap="flat">
            <a:noFill/>
            <a:prstDash val="solid"/>
            <a:miter/>
          </a:ln>
        </p:spPr>
      </p:sp>
      <p:sp>
        <p:nvSpPr>
          <p:cNvPr id="15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5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3521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971401299"/>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463102182"/>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94280866"/>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545099822"/>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305105813"/>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380084525"/>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895112765"/>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822948240"/>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604062806"/>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936785913"/>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246903408"/>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051553970"/>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691232"/>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18.png"/><Relationship Id="rId3" Type="http://schemas.openxmlformats.org/officeDocument/2006/relationships/slideLayout" Target="../slideLayouts/slideLayout1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19.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0.png"/><Relationship Id="rId3" Type="http://schemas.openxmlformats.org/officeDocument/2006/relationships/slideLayout" Target="../slideLayouts/slideLayout1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1.png"/><Relationship Id="rId3" Type="http://schemas.openxmlformats.org/officeDocument/2006/relationships/slideLayout" Target="../slideLayouts/slideLayout1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0.png"/><Relationship Id="rId3" Type="http://schemas.openxmlformats.org/officeDocument/2006/relationships/slideLayout" Target="../slideLayouts/slideLayout12.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3.png"/><Relationship Id="rId3" Type="http://schemas.openxmlformats.org/officeDocument/2006/relationships/slideLayout" Target="../slideLayouts/slideLayout1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4.png"/><Relationship Id="rId3" Type="http://schemas.openxmlformats.org/officeDocument/2006/relationships/slideLayout" Target="../slideLayouts/slideLayout1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5.png"/><Relationship Id="rId3" Type="http://schemas.openxmlformats.org/officeDocument/2006/relationships/image" Target="../media/6.png"/><Relationship Id="rId4" Type="http://schemas.openxmlformats.org/officeDocument/2006/relationships/image" Target="../media/7.png"/><Relationship Id="rId5" Type="http://schemas.openxmlformats.org/officeDocument/2006/relationships/image" Target="../media/8.png"/><Relationship Id="rId6" Type="http://schemas.openxmlformats.org/officeDocument/2006/relationships/slideLayout" Target="../slideLayouts/slideLayout1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9.png"/><Relationship Id="rId3" Type="http://schemas.openxmlformats.org/officeDocument/2006/relationships/slideLayout" Target="../slideLayouts/slideLayout1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10.png"/><Relationship Id="rId3" Type="http://schemas.openxmlformats.org/officeDocument/2006/relationships/image" Target="../media/11.png"/><Relationship Id="rId4" Type="http://schemas.openxmlformats.org/officeDocument/2006/relationships/image" Target="../media/12.png"/><Relationship Id="rId5" Type="http://schemas.openxmlformats.org/officeDocument/2006/relationships/image" Target="../media/13.png"/><Relationship Id="rId6" Type="http://schemas.openxmlformats.org/officeDocument/2006/relationships/slideLayout" Target="../slideLayouts/slideLayout1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14.png"/><Relationship Id="rId3" Type="http://schemas.openxmlformats.org/officeDocument/2006/relationships/image" Target="../media/15.png"/><Relationship Id="rId4" Type="http://schemas.openxmlformats.org/officeDocument/2006/relationships/image" Target="../media/16.png"/><Relationship Id="rId5" Type="http://schemas.openxmlformats.org/officeDocument/2006/relationships/image" Target="../media/17.png"/><Relationship Id="rId6" Type="http://schemas.openxmlformats.org/officeDocument/2006/relationships/slideLayout" Target="../slideLayouts/slideLayout12.xml"/><Relationship Id="rId7"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3"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4" name="图片" descr="preencoded.png"/>
          <p:cNvPicPr>
            <a:picLocks noChangeAspect="1"/>
          </p:cNvPicPr>
          <p:nvPr/>
        </p:nvPicPr>
        <p:blipFill>
          <a:blip r:embed="rId2" cstate="print"/>
          <a:stretch>
            <a:fillRect/>
          </a:stretch>
        </p:blipFill>
        <p:spPr>
          <a:xfrm rot="0">
            <a:off x="0" y="0"/>
            <a:ext cx="5486400" cy="8229600"/>
          </a:xfrm>
          <a:prstGeom prst="rect"/>
          <a:noFill/>
          <a:ln w="12700" cmpd="sng" cap="flat">
            <a:noFill/>
            <a:prstDash val="solid"/>
            <a:miter/>
          </a:ln>
        </p:spPr>
      </p:pic>
      <p:sp>
        <p:nvSpPr>
          <p:cNvPr id="5" name="矩形"/>
          <p:cNvSpPr>
            <a:spLocks/>
          </p:cNvSpPr>
          <p:nvPr/>
        </p:nvSpPr>
        <p:spPr>
          <a:xfrm rot="0">
            <a:off x="6319599" y="2998470"/>
            <a:ext cx="6665951" cy="83319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6561"/>
              </a:lnSpc>
              <a:spcBef>
                <a:spcPts val="0"/>
              </a:spcBef>
              <a:spcAft>
                <a:spcPts val="0"/>
              </a:spcAft>
              <a:buNone/>
            </a:pPr>
            <a:r>
              <a:rPr lang="en-US" altLang="zh-CN" sz="5249" b="0" i="0" u="none" strike="noStrike" kern="1200" cap="none" spc="0" baseline="0">
                <a:solidFill>
                  <a:srgbClr val="FFFFFF"/>
                </a:solidFill>
                <a:latin typeface="Roboto" pitchFamily="34" charset="0"/>
                <a:ea typeface="Roboto" pitchFamily="34" charset="0"/>
                <a:cs typeface="Roboto" pitchFamily="34" charset="0"/>
              </a:rPr>
              <a:t>KeyLogger</a:t>
            </a:r>
            <a:endParaRPr lang="zh-CN" altLang="en-US" sz="5249" b="0" i="0" u="none" strike="noStrike" kern="1200" cap="none" spc="0" baseline="0">
              <a:solidFill>
                <a:schemeClr val="tx1"/>
              </a:solidFill>
              <a:latin typeface="Calibri" pitchFamily="0" charset="0"/>
              <a:ea typeface="等线" pitchFamily="0" charset="0"/>
              <a:cs typeface="Calibri" pitchFamily="0" charset="0"/>
            </a:endParaRPr>
          </a:p>
        </p:txBody>
      </p:sp>
      <p:sp>
        <p:nvSpPr>
          <p:cNvPr id="6" name="矩形"/>
          <p:cNvSpPr>
            <a:spLocks/>
          </p:cNvSpPr>
          <p:nvPr/>
        </p:nvSpPr>
        <p:spPr>
          <a:xfrm rot="0">
            <a:off x="6319599" y="4164925"/>
            <a:ext cx="747760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Presented by </a:t>
            </a:r>
            <a:r>
              <a:rPr lang="en-US" altLang="zh-CN" sz="1750" b="0" i="0" u="none" strike="noStrike" kern="1200" cap="none" spc="0" baseline="0">
                <a:solidFill>
                  <a:srgbClr val="CFD0D8"/>
                </a:solidFill>
                <a:latin typeface="Roboto" pitchFamily="34" charset="0"/>
                <a:ea typeface="Roboto" pitchFamily="34" charset="0"/>
                <a:cs typeface="Roboto" pitchFamily="34" charset="0"/>
              </a:rPr>
              <a:t>mohamed harris</a:t>
            </a:r>
            <a:r>
              <a:rPr lang="en-US" altLang="zh-CN" sz="1750" b="0" i="0" u="none" strike="noStrike" kern="1200" cap="none" spc="0" baseline="0">
                <a:solidFill>
                  <a:srgbClr val="CFD0D8"/>
                </a:solidFill>
                <a:latin typeface="Roboto" pitchFamily="34" charset="0"/>
                <a:ea typeface="Roboto" pitchFamily="34" charset="0"/>
                <a:cs typeface="Roboto" pitchFamily="34" charset="0"/>
              </a:rPr>
              <a:t>, </a:t>
            </a:r>
            <a:r>
              <a:rPr lang="en-US" altLang="zh-CN" sz="1750" b="0" i="0" u="none" strike="noStrike" kern="1200" cap="none" spc="0" baseline="0">
                <a:solidFill>
                  <a:srgbClr val="CFD0D8"/>
                </a:solidFill>
                <a:latin typeface="Roboto" pitchFamily="34" charset="0"/>
                <a:ea typeface="Roboto" pitchFamily="34" charset="0"/>
                <a:cs typeface="Roboto" pitchFamily="34" charset="0"/>
              </a:rPr>
              <a:t>from Aalim Muhammed Salegh College of Engineering, this presentation explores the concept of keyloggers - a type of malware that secretly records a user's keyboard input.</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9938123"/>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54"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55"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156" name="图片" descr="preencoded.png"/>
          <p:cNvPicPr>
            <a:picLocks noChangeAspect="1"/>
          </p:cNvPicPr>
          <p:nvPr/>
        </p:nvPicPr>
        <p:blipFill>
          <a:blip r:embed="rId2" cstate="print"/>
          <a:stretch>
            <a:fillRect/>
          </a:stretch>
        </p:blipFill>
        <p:spPr>
          <a:xfrm rot="0">
            <a:off x="0" y="0"/>
            <a:ext cx="14630401" cy="2777490"/>
          </a:xfrm>
          <a:prstGeom prst="rect"/>
          <a:noFill/>
          <a:ln w="12700" cmpd="sng" cap="flat">
            <a:noFill/>
            <a:prstDash val="solid"/>
            <a:miter/>
          </a:ln>
        </p:spPr>
      </p:pic>
      <p:sp>
        <p:nvSpPr>
          <p:cNvPr id="157" name="矩形"/>
          <p:cNvSpPr>
            <a:spLocks/>
          </p:cNvSpPr>
          <p:nvPr/>
        </p:nvSpPr>
        <p:spPr>
          <a:xfrm rot="0">
            <a:off x="2037993" y="4278868"/>
            <a:ext cx="5554980" cy="69437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Conclusion</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58" name="矩形"/>
          <p:cNvSpPr>
            <a:spLocks/>
          </p:cNvSpPr>
          <p:nvPr/>
        </p:nvSpPr>
        <p:spPr>
          <a:xfrm rot="0">
            <a:off x="2037993" y="5306497"/>
            <a:ext cx="10554414" cy="142160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74229427"/>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62"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63"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164" name="图片" descr="preencoded.png"/>
          <p:cNvPicPr>
            <a:picLocks noChangeAspect="1"/>
          </p:cNvPicPr>
          <p:nvPr/>
        </p:nvPicPr>
        <p:blipFill>
          <a:blip r:embed="rId2" cstate="print"/>
          <a:stretch>
            <a:fillRect/>
          </a:stretch>
        </p:blipFill>
        <p:spPr>
          <a:xfrm rot="0">
            <a:off x="9144000" y="0"/>
            <a:ext cx="5486400" cy="8229600"/>
          </a:xfrm>
          <a:prstGeom prst="rect"/>
          <a:noFill/>
          <a:ln w="12700" cmpd="sng" cap="flat">
            <a:noFill/>
            <a:prstDash val="solid"/>
            <a:miter/>
          </a:ln>
        </p:spPr>
      </p:pic>
      <p:sp>
        <p:nvSpPr>
          <p:cNvPr id="165" name="矩形"/>
          <p:cNvSpPr>
            <a:spLocks/>
          </p:cNvSpPr>
          <p:nvPr/>
        </p:nvSpPr>
        <p:spPr>
          <a:xfrm rot="0">
            <a:off x="833198" y="2365296"/>
            <a:ext cx="7477600"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Addressing Cybersecurity Threats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66" name="矩形"/>
          <p:cNvSpPr>
            <a:spLocks/>
          </p:cNvSpPr>
          <p:nvPr/>
        </p:nvSpPr>
        <p:spPr>
          <a:xfrm rot="0">
            <a:off x="833198" y="4087297"/>
            <a:ext cx="7477600" cy="177700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36201937"/>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7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71"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172" name="图片" descr="preencoded.png"/>
          <p:cNvPicPr>
            <a:picLocks noChangeAspect="1"/>
          </p:cNvPicPr>
          <p:nvPr/>
        </p:nvPicPr>
        <p:blipFill>
          <a:blip r:embed="rId2" cstate="print"/>
          <a:stretch>
            <a:fillRect/>
          </a:stretch>
        </p:blipFill>
        <p:spPr>
          <a:xfrm rot="0">
            <a:off x="0" y="0"/>
            <a:ext cx="5486400" cy="8229600"/>
          </a:xfrm>
          <a:prstGeom prst="rect"/>
          <a:noFill/>
          <a:ln w="12700" cmpd="sng" cap="flat">
            <a:noFill/>
            <a:prstDash val="solid"/>
            <a:miter/>
          </a:ln>
        </p:spPr>
      </p:pic>
      <p:sp>
        <p:nvSpPr>
          <p:cNvPr id="173" name="矩形"/>
          <p:cNvSpPr>
            <a:spLocks/>
          </p:cNvSpPr>
          <p:nvPr/>
        </p:nvSpPr>
        <p:spPr>
          <a:xfrm rot="0">
            <a:off x="6319599" y="2542936"/>
            <a:ext cx="7477601" cy="138874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Result (System Development Approach)</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74" name="矩形"/>
          <p:cNvSpPr>
            <a:spLocks/>
          </p:cNvSpPr>
          <p:nvPr/>
        </p:nvSpPr>
        <p:spPr>
          <a:xfrm rot="0">
            <a:off x="6319599" y="4264938"/>
            <a:ext cx="7477601" cy="14216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08463867"/>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7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79" name="矩形"/>
          <p:cNvSpPr>
            <a:spLocks/>
          </p:cNvSpPr>
          <p:nvPr/>
        </p:nvSpPr>
        <p:spPr>
          <a:xfrm rot="0">
            <a:off x="0" y="0"/>
            <a:ext cx="14531546" cy="8130746"/>
          </a:xfrm>
          <a:prstGeom prst="rect"/>
          <a:solidFill>
            <a:srgbClr val="000018">
              <a:alpha val="75000"/>
            </a:srgbClr>
          </a:solidFill>
          <a:ln w="12700" cmpd="sng" cap="flat">
            <a:noFill/>
            <a:prstDash val="solid"/>
            <a:miter/>
          </a:ln>
        </p:spPr>
      </p:sp>
      <p:sp>
        <p:nvSpPr>
          <p:cNvPr id="180" name="矩形"/>
          <p:cNvSpPr>
            <a:spLocks/>
          </p:cNvSpPr>
          <p:nvPr/>
        </p:nvSpPr>
        <p:spPr>
          <a:xfrm rot="0">
            <a:off x="833198" y="494271"/>
            <a:ext cx="7477600" cy="1037968"/>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Keylogger output</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81" name="矩形"/>
          <p:cNvSpPr>
            <a:spLocks/>
          </p:cNvSpPr>
          <p:nvPr/>
        </p:nvSpPr>
        <p:spPr>
          <a:xfrm rot="0">
            <a:off x="833198" y="4087297"/>
            <a:ext cx="7477600" cy="1777008"/>
          </a:xfrm>
          <a:prstGeom prst="rect"/>
          <a:noFill/>
          <a:ln w="12700" cmpd="sng" cap="flat">
            <a:noFill/>
            <a:prstDash val="solid"/>
            <a:miter/>
          </a:ln>
        </p:spPr>
      </p:sp>
      <p:pic>
        <p:nvPicPr>
          <p:cNvPr id="182" name="图片"/>
          <p:cNvPicPr>
            <a:picLocks noChangeAspect="1"/>
          </p:cNvPicPr>
          <p:nvPr/>
        </p:nvPicPr>
        <p:blipFill>
          <a:blip r:embed="rId2" cstate="print"/>
          <a:stretch>
            <a:fillRect/>
          </a:stretch>
        </p:blipFill>
        <p:spPr>
          <a:xfrm rot="0">
            <a:off x="40095" y="1914455"/>
            <a:ext cx="14540878" cy="6265717"/>
          </a:xfrm>
          <a:prstGeom prst="rect"/>
          <a:noFill/>
          <a:ln w="12700" cmpd="sng" cap="flat">
            <a:noFill/>
            <a:prstDash val="solid"/>
            <a:miter/>
          </a:ln>
        </p:spPr>
      </p:pic>
    </p:spTree>
    <p:extLst>
      <p:ext uri="{BB962C8B-B14F-4D97-AF65-F5344CB8AC3E}">
        <p14:creationId xmlns:p14="http://schemas.microsoft.com/office/powerpoint/2010/main" val="1662706422"/>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86"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87" name="矩形"/>
          <p:cNvSpPr>
            <a:spLocks/>
          </p:cNvSpPr>
          <p:nvPr/>
        </p:nvSpPr>
        <p:spPr>
          <a:xfrm rot="0">
            <a:off x="0" y="0"/>
            <a:ext cx="14630401" cy="8229600"/>
          </a:xfrm>
          <a:prstGeom prst="rect"/>
          <a:solidFill>
            <a:srgbClr val="000018">
              <a:alpha val="75000"/>
            </a:srgbClr>
          </a:solid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r>
              <a:rPr lang="en-US" altLang="zh-CN" sz="1800" b="0" i="0" u="none" strike="noStrike" kern="1200" cap="none" spc="0" baseline="0">
                <a:solidFill>
                  <a:schemeClr val="tx1"/>
                </a:solidFill>
                <a:latin typeface="Calibri" pitchFamily="0" charset="0"/>
                <a:ea typeface="等线" pitchFamily="0" charset="0"/>
                <a:cs typeface="Calibri" pitchFamily="0" charset="0"/>
              </a:rPr>
              <a:t>!</a:t>
            </a:r>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88" name="图片" descr="preencoded.png"/>
          <p:cNvPicPr>
            <a:picLocks noChangeAspect="1"/>
          </p:cNvPicPr>
          <p:nvPr/>
        </p:nvPicPr>
        <p:blipFill>
          <a:blip r:embed="rId2" cstate="print"/>
          <a:stretch>
            <a:fillRect/>
          </a:stretch>
        </p:blipFill>
        <p:spPr>
          <a:xfrm rot="0">
            <a:off x="0" y="0"/>
            <a:ext cx="5486400" cy="8229600"/>
          </a:xfrm>
          <a:prstGeom prst="rect"/>
          <a:noFill/>
          <a:ln w="12700" cmpd="sng" cap="flat">
            <a:noFill/>
            <a:prstDash val="solid"/>
            <a:miter/>
          </a:ln>
        </p:spPr>
      </p:pic>
      <p:sp>
        <p:nvSpPr>
          <p:cNvPr id="189" name="矩形"/>
          <p:cNvSpPr>
            <a:spLocks/>
          </p:cNvSpPr>
          <p:nvPr/>
        </p:nvSpPr>
        <p:spPr>
          <a:xfrm rot="0">
            <a:off x="6319599" y="2542936"/>
            <a:ext cx="7477601" cy="349951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THANK YOU ! </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90" name="矩形"/>
          <p:cNvSpPr>
            <a:spLocks/>
          </p:cNvSpPr>
          <p:nvPr/>
        </p:nvSpPr>
        <p:spPr>
          <a:xfrm rot="0">
            <a:off x="6319599" y="4264938"/>
            <a:ext cx="7477601" cy="1421605"/>
          </a:xfrm>
          <a:prstGeom prst="rect"/>
          <a:noFill/>
          <a:ln w="12700" cmpd="sng" cap="flat">
            <a:noFill/>
            <a:prstDash val="solid"/>
            <a:miter/>
          </a:ln>
        </p:spPr>
      </p:sp>
    </p:spTree>
    <p:extLst>
      <p:ext uri="{BB962C8B-B14F-4D97-AF65-F5344CB8AC3E}">
        <p14:creationId xmlns:p14="http://schemas.microsoft.com/office/powerpoint/2010/main" val="755293980"/>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1" name="矩形"/>
          <p:cNvSpPr>
            <a:spLocks/>
          </p:cNvSpPr>
          <p:nvPr/>
        </p:nvSpPr>
        <p:spPr>
          <a:xfrm rot="0">
            <a:off x="0" y="0"/>
            <a:ext cx="14630401" cy="8229600"/>
          </a:xfrm>
          <a:prstGeom prst="rect"/>
          <a:solidFill>
            <a:srgbClr val="000018">
              <a:alpha val="75000"/>
            </a:srgbClr>
          </a:solidFill>
          <a:ln w="12700" cmpd="sng" cap="flat">
            <a:noFill/>
            <a:prstDash val="solid"/>
            <a:miter/>
          </a:ln>
        </p:spPr>
      </p:sp>
      <p:sp>
        <p:nvSpPr>
          <p:cNvPr id="12" name="矩形"/>
          <p:cNvSpPr>
            <a:spLocks/>
          </p:cNvSpPr>
          <p:nvPr/>
        </p:nvSpPr>
        <p:spPr>
          <a:xfrm rot="0">
            <a:off x="2037993" y="847962"/>
            <a:ext cx="5554980" cy="694372"/>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Problem Statement</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3" name="矩形"/>
          <p:cNvSpPr>
            <a:spLocks/>
          </p:cNvSpPr>
          <p:nvPr/>
        </p:nvSpPr>
        <p:spPr>
          <a:xfrm rot="0">
            <a:off x="2037993" y="2075498"/>
            <a:ext cx="5006220" cy="71080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Addressing the challenges posed by keyloggers is crucial for individual and organizational security.</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4" name="矩形"/>
          <p:cNvSpPr>
            <a:spLocks/>
          </p:cNvSpPr>
          <p:nvPr/>
        </p:nvSpPr>
        <p:spPr>
          <a:xfrm rot="0">
            <a:off x="2393394" y="3036213"/>
            <a:ext cx="4650818" cy="1066205"/>
          </a:xfrm>
          <a:prstGeom prst="rect"/>
          <a:noFill/>
          <a:ln w="12700" cmpd="sng" cap="flat">
            <a:noFill/>
            <a:prstDash val="solid"/>
            <a:miter/>
          </a:ln>
        </p:spPr>
        <p:txBody>
          <a:bodyPr vert="horz" wrap="square" lIns="91440" tIns="45720" rIns="91440" bIns="45720" anchor="t" anchorCtr="0">
            <a:prstTxWarp prst="textNoShape"/>
          </a:bodyPr>
          <a:lstStyle/>
          <a:p>
            <a:pPr marL="342900" indent="-342900" algn="l">
              <a:lnSpc>
                <a:spcPts val="2799"/>
              </a:lnSpc>
              <a:spcBef>
                <a:spcPts val="0"/>
              </a:spcBef>
              <a:spcAft>
                <a:spcPts val="0"/>
              </a:spcAft>
              <a:buClrTx/>
              <a:buChar char="•"/>
            </a:pPr>
            <a:r>
              <a:rPr lang="en-US" altLang="zh-CN" sz="1750" b="0" i="0" u="none" strike="noStrike" kern="1200" cap="none" spc="0" baseline="0">
                <a:solidFill>
                  <a:srgbClr val="CFD0D8"/>
                </a:solidFill>
                <a:latin typeface="Roboto" pitchFamily="34" charset="0"/>
                <a:ea typeface="Roboto" pitchFamily="34" charset="0"/>
                <a:cs typeface="Roboto" pitchFamily="34" charset="0"/>
              </a:rPr>
              <a:t>Vulnerability Assessment: Regular scanning of systems for weaknesses and exploitation risks.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5" name="矩形"/>
          <p:cNvSpPr>
            <a:spLocks/>
          </p:cNvSpPr>
          <p:nvPr/>
        </p:nvSpPr>
        <p:spPr>
          <a:xfrm rot="0">
            <a:off x="2393394" y="4191238"/>
            <a:ext cx="4650818" cy="710803"/>
          </a:xfrm>
          <a:prstGeom prst="rect"/>
          <a:noFill/>
          <a:ln w="12700" cmpd="sng" cap="flat">
            <a:noFill/>
            <a:prstDash val="solid"/>
            <a:miter/>
          </a:ln>
        </p:spPr>
        <p:txBody>
          <a:bodyPr vert="horz" wrap="square" lIns="91440" tIns="45720" rIns="91440" bIns="45720" anchor="t" anchorCtr="0">
            <a:prstTxWarp prst="textNoShape"/>
          </a:bodyPr>
          <a:lstStyle/>
          <a:p>
            <a:pPr marL="342900" indent="-342900" algn="l">
              <a:lnSpc>
                <a:spcPts val="2799"/>
              </a:lnSpc>
              <a:spcBef>
                <a:spcPts val="0"/>
              </a:spcBef>
              <a:spcAft>
                <a:spcPts val="0"/>
              </a:spcAft>
              <a:buClrTx/>
              <a:buChar char="•"/>
            </a:pPr>
            <a:r>
              <a:rPr lang="en-US" altLang="zh-CN" sz="1750" b="0" i="0" u="none" strike="noStrike" kern="1200" cap="none" spc="0" baseline="0">
                <a:solidFill>
                  <a:srgbClr val="CFD0D8"/>
                </a:solidFill>
                <a:latin typeface="Roboto" pitchFamily="34" charset="0"/>
                <a:ea typeface="Roboto" pitchFamily="34" charset="0"/>
                <a:cs typeface="Roboto" pitchFamily="34" charset="0"/>
              </a:rPr>
              <a:t>Layered Defense: Multi-layered cybersecurity approach to mitigate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6" name="图片" descr="preencoded.png"/>
          <p:cNvPicPr>
            <a:picLocks noChangeAspect="1"/>
          </p:cNvPicPr>
          <p:nvPr/>
        </p:nvPicPr>
        <p:blipFill>
          <a:blip r:embed="rId2" cstate="print"/>
          <a:stretch>
            <a:fillRect/>
          </a:stretch>
        </p:blipFill>
        <p:spPr>
          <a:xfrm rot="0">
            <a:off x="7593806" y="2125504"/>
            <a:ext cx="5006221" cy="5006221"/>
          </a:xfrm>
          <a:prstGeom prst="rect"/>
          <a:noFill/>
          <a:ln w="12700" cmpd="sng" cap="flat">
            <a:noFill/>
            <a:prstDash val="solid"/>
            <a:miter/>
          </a:ln>
        </p:spPr>
      </p:pic>
    </p:spTree>
    <p:extLst>
      <p:ext uri="{BB962C8B-B14F-4D97-AF65-F5344CB8AC3E}">
        <p14:creationId xmlns:p14="http://schemas.microsoft.com/office/powerpoint/2010/main" val="1672080779"/>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21" name="矩形"/>
          <p:cNvSpPr>
            <a:spLocks/>
          </p:cNvSpPr>
          <p:nvPr/>
        </p:nvSpPr>
        <p:spPr>
          <a:xfrm rot="0">
            <a:off x="0" y="0"/>
            <a:ext cx="14630401" cy="8229600"/>
          </a:xfrm>
          <a:prstGeom prst="rect"/>
          <a:solidFill>
            <a:srgbClr val="000018">
              <a:alpha val="75000"/>
            </a:srgbClr>
          </a:solidFill>
          <a:ln w="12700" cmpd="sng" cap="flat">
            <a:noFill/>
            <a:prstDash val="solid"/>
            <a:miter/>
          </a:ln>
        </p:spPr>
      </p:sp>
      <p:sp>
        <p:nvSpPr>
          <p:cNvPr id="22" name="矩形"/>
          <p:cNvSpPr>
            <a:spLocks/>
          </p:cNvSpPr>
          <p:nvPr/>
        </p:nvSpPr>
        <p:spPr>
          <a:xfrm rot="0">
            <a:off x="2037993" y="1605796"/>
            <a:ext cx="6930390" cy="69437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Proposed System / Solution</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23" name="圆角矩形"/>
          <p:cNvSpPr>
            <a:spLocks/>
          </p:cNvSpPr>
          <p:nvPr/>
        </p:nvSpPr>
        <p:spPr>
          <a:xfrm rot="0">
            <a:off x="2037993" y="2744510"/>
            <a:ext cx="5166121" cy="1650801"/>
          </a:xfrm>
          <a:prstGeom prst="roundRect">
            <a:avLst>
              <a:gd name="adj" fmla="val 6055"/>
            </a:avLst>
          </a:prstGeom>
          <a:solidFill>
            <a:srgbClr val="182567"/>
          </a:solidFill>
          <a:ln w="7620" cmpd="sng" cap="flat">
            <a:solidFill>
              <a:srgbClr val="313E80"/>
            </a:solidFill>
            <a:prstDash val="solid"/>
            <a:round/>
          </a:ln>
        </p:spPr>
      </p:sp>
      <p:sp>
        <p:nvSpPr>
          <p:cNvPr id="24" name="矩形"/>
          <p:cNvSpPr>
            <a:spLocks/>
          </p:cNvSpPr>
          <p:nvPr/>
        </p:nvSpPr>
        <p:spPr>
          <a:xfrm rot="0">
            <a:off x="2267783" y="2974299"/>
            <a:ext cx="2808208"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Antivirus and Firewalls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25" name="矩形"/>
          <p:cNvSpPr>
            <a:spLocks/>
          </p:cNvSpPr>
          <p:nvPr/>
        </p:nvSpPr>
        <p:spPr>
          <a:xfrm rot="0">
            <a:off x="2267783" y="3454717"/>
            <a:ext cx="4706541" cy="71080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Implementing robust antivirus software and firewalls to detect and block keylogger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26" name="圆角矩形"/>
          <p:cNvSpPr>
            <a:spLocks/>
          </p:cNvSpPr>
          <p:nvPr/>
        </p:nvSpPr>
        <p:spPr>
          <a:xfrm rot="0">
            <a:off x="7426285" y="2744510"/>
            <a:ext cx="5166122" cy="1650801"/>
          </a:xfrm>
          <a:prstGeom prst="roundRect">
            <a:avLst>
              <a:gd name="adj" fmla="val 6055"/>
            </a:avLst>
          </a:prstGeom>
          <a:solidFill>
            <a:srgbClr val="182567"/>
          </a:solidFill>
          <a:ln w="7620" cmpd="sng" cap="flat">
            <a:solidFill>
              <a:srgbClr val="313E80"/>
            </a:solidFill>
            <a:prstDash val="solid"/>
            <a:round/>
          </a:ln>
        </p:spPr>
      </p:sp>
      <p:sp>
        <p:nvSpPr>
          <p:cNvPr id="27" name="矩形"/>
          <p:cNvSpPr>
            <a:spLocks/>
          </p:cNvSpPr>
          <p:nvPr/>
        </p:nvSpPr>
        <p:spPr>
          <a:xfrm rot="0">
            <a:off x="7656076" y="2974299"/>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User Education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28" name="矩形"/>
          <p:cNvSpPr>
            <a:spLocks/>
          </p:cNvSpPr>
          <p:nvPr/>
        </p:nvSpPr>
        <p:spPr>
          <a:xfrm rot="0">
            <a:off x="7656076" y="3454717"/>
            <a:ext cx="4706541" cy="71080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Educating users on the risks of keyloggers and best practices for online security and privacy.</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29" name="圆角矩形"/>
          <p:cNvSpPr>
            <a:spLocks/>
          </p:cNvSpPr>
          <p:nvPr/>
        </p:nvSpPr>
        <p:spPr>
          <a:xfrm rot="0">
            <a:off x="2037993" y="4617482"/>
            <a:ext cx="5166121" cy="2006202"/>
          </a:xfrm>
          <a:prstGeom prst="roundRect">
            <a:avLst>
              <a:gd name="adj" fmla="val 4986"/>
            </a:avLst>
          </a:prstGeom>
          <a:solidFill>
            <a:srgbClr val="182567"/>
          </a:solidFill>
          <a:ln w="7620" cmpd="sng" cap="flat">
            <a:solidFill>
              <a:srgbClr val="313E80"/>
            </a:solidFill>
            <a:prstDash val="solid"/>
            <a:round/>
          </a:ln>
        </p:spPr>
      </p:sp>
      <p:sp>
        <p:nvSpPr>
          <p:cNvPr id="30" name="矩形"/>
          <p:cNvSpPr>
            <a:spLocks/>
          </p:cNvSpPr>
          <p:nvPr/>
        </p:nvSpPr>
        <p:spPr>
          <a:xfrm rot="0">
            <a:off x="2267783" y="4847273"/>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Secure Hardware</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31" name="矩形"/>
          <p:cNvSpPr>
            <a:spLocks/>
          </p:cNvSpPr>
          <p:nvPr/>
        </p:nvSpPr>
        <p:spPr>
          <a:xfrm rot="0">
            <a:off x="2267783" y="5327690"/>
            <a:ext cx="4706541" cy="106620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Using secure, tamper-resistant hardware devices to mitigate the risk of hardware-based keyloggers.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32" name="圆角矩形"/>
          <p:cNvSpPr>
            <a:spLocks/>
          </p:cNvSpPr>
          <p:nvPr/>
        </p:nvSpPr>
        <p:spPr>
          <a:xfrm rot="0">
            <a:off x="7426285" y="4617482"/>
            <a:ext cx="5166122" cy="2006202"/>
          </a:xfrm>
          <a:prstGeom prst="roundRect">
            <a:avLst>
              <a:gd name="adj" fmla="val 4986"/>
            </a:avLst>
          </a:prstGeom>
          <a:solidFill>
            <a:srgbClr val="182567"/>
          </a:solidFill>
          <a:ln w="7620" cmpd="sng" cap="flat">
            <a:solidFill>
              <a:srgbClr val="313E80"/>
            </a:solidFill>
            <a:prstDash val="solid"/>
            <a:round/>
          </a:ln>
        </p:spPr>
      </p:sp>
      <p:sp>
        <p:nvSpPr>
          <p:cNvPr id="33" name="矩形"/>
          <p:cNvSpPr>
            <a:spLocks/>
          </p:cNvSpPr>
          <p:nvPr/>
        </p:nvSpPr>
        <p:spPr>
          <a:xfrm rot="0">
            <a:off x="7656076" y="4847273"/>
            <a:ext cx="314563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Monitoring and Detection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34" name="矩形"/>
          <p:cNvSpPr>
            <a:spLocks/>
          </p:cNvSpPr>
          <p:nvPr/>
        </p:nvSpPr>
        <p:spPr>
          <a:xfrm rot="0">
            <a:off x="7656076" y="5327690"/>
            <a:ext cx="4706541" cy="106620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Developing advanced monitoring and detection systems to identify and neutralize keylogger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38565670"/>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39" name="矩形"/>
          <p:cNvSpPr>
            <a:spLocks/>
          </p:cNvSpPr>
          <p:nvPr/>
        </p:nvSpPr>
        <p:spPr>
          <a:xfrm rot="0">
            <a:off x="0" y="-24713"/>
            <a:ext cx="14630401" cy="8229600"/>
          </a:xfrm>
          <a:prstGeom prst="rect"/>
          <a:solidFill>
            <a:srgbClr val="000018">
              <a:alpha val="75000"/>
            </a:srgbClr>
          </a:solidFill>
          <a:ln w="12700" cmpd="sng" cap="flat">
            <a:noFill/>
            <a:prstDash val="solid"/>
            <a:miter/>
          </a:ln>
        </p:spPr>
      </p:sp>
      <p:pic>
        <p:nvPicPr>
          <p:cNvPr id="40" name="图片" descr="preencoded.png"/>
          <p:cNvPicPr>
            <a:picLocks noChangeAspect="1"/>
          </p:cNvPicPr>
          <p:nvPr/>
        </p:nvPicPr>
        <p:blipFill>
          <a:blip r:embed="rId2" cstate="print"/>
          <a:stretch>
            <a:fillRect/>
          </a:stretch>
        </p:blipFill>
        <p:spPr>
          <a:xfrm rot="0">
            <a:off x="0" y="0"/>
            <a:ext cx="14630401" cy="2454711"/>
          </a:xfrm>
          <a:prstGeom prst="rect"/>
          <a:noFill/>
          <a:ln w="12700" cmpd="sng" cap="flat">
            <a:noFill/>
            <a:prstDash val="solid"/>
            <a:miter/>
          </a:ln>
        </p:spPr>
      </p:pic>
      <p:sp>
        <p:nvSpPr>
          <p:cNvPr id="41" name="矩形"/>
          <p:cNvSpPr>
            <a:spLocks/>
          </p:cNvSpPr>
          <p:nvPr/>
        </p:nvSpPr>
        <p:spPr>
          <a:xfrm rot="0">
            <a:off x="2651165" y="2994779"/>
            <a:ext cx="6883837" cy="613529"/>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4832"/>
              </a:lnSpc>
              <a:spcBef>
                <a:spcPts val="0"/>
              </a:spcBef>
              <a:spcAft>
                <a:spcPts val="0"/>
              </a:spcAft>
              <a:buNone/>
            </a:pPr>
            <a:r>
              <a:rPr lang="en-US" altLang="zh-CN" sz="3866" b="0" i="0" u="none" strike="noStrike" kern="1200" cap="none" spc="0" baseline="0">
                <a:solidFill>
                  <a:srgbClr val="FFFFFF"/>
                </a:solidFill>
                <a:latin typeface="Roboto" pitchFamily="34" charset="0"/>
                <a:ea typeface="Roboto" pitchFamily="34" charset="0"/>
                <a:cs typeface="Roboto" pitchFamily="34" charset="0"/>
              </a:rPr>
              <a:t>System Development Approach</a:t>
            </a:r>
            <a:endParaRPr lang="zh-CN" altLang="en-US" sz="3866" b="0" i="0" u="none" strike="noStrike" kern="1200" cap="none" spc="0" baseline="0">
              <a:solidFill>
                <a:schemeClr val="tx1"/>
              </a:solidFill>
              <a:latin typeface="Calibri" pitchFamily="0" charset="0"/>
              <a:ea typeface="等线" pitchFamily="0" charset="0"/>
              <a:cs typeface="Calibri" pitchFamily="0" charset="0"/>
            </a:endParaRPr>
          </a:p>
        </p:txBody>
      </p:sp>
      <p:sp>
        <p:nvSpPr>
          <p:cNvPr id="42" name="圆角矩形"/>
          <p:cNvSpPr>
            <a:spLocks/>
          </p:cNvSpPr>
          <p:nvPr/>
        </p:nvSpPr>
        <p:spPr>
          <a:xfrm rot="0">
            <a:off x="2926199" y="3902869"/>
            <a:ext cx="39172" cy="3786663"/>
          </a:xfrm>
          <a:prstGeom prst="roundRect">
            <a:avLst>
              <a:gd name="adj" fmla="val 225597"/>
            </a:avLst>
          </a:prstGeom>
          <a:solidFill>
            <a:srgbClr val="313E80"/>
          </a:solidFill>
          <a:ln w="12700" cmpd="sng" cap="flat">
            <a:noFill/>
            <a:prstDash val="solid"/>
            <a:miter/>
          </a:ln>
        </p:spPr>
      </p:sp>
      <p:sp>
        <p:nvSpPr>
          <p:cNvPr id="43" name="圆角矩形"/>
          <p:cNvSpPr>
            <a:spLocks/>
          </p:cNvSpPr>
          <p:nvPr/>
        </p:nvSpPr>
        <p:spPr>
          <a:xfrm rot="0">
            <a:off x="3166646" y="4257496"/>
            <a:ext cx="687229" cy="39172"/>
          </a:xfrm>
          <a:prstGeom prst="roundRect">
            <a:avLst>
              <a:gd name="adj" fmla="val 225597"/>
            </a:avLst>
          </a:prstGeom>
          <a:solidFill>
            <a:srgbClr val="313E80"/>
          </a:solidFill>
          <a:ln w="12700" cmpd="sng" cap="flat">
            <a:noFill/>
            <a:prstDash val="solid"/>
            <a:miter/>
          </a:ln>
        </p:spPr>
      </p:sp>
      <p:sp>
        <p:nvSpPr>
          <p:cNvPr id="44" name="圆角矩形"/>
          <p:cNvSpPr>
            <a:spLocks/>
          </p:cNvSpPr>
          <p:nvPr/>
        </p:nvSpPr>
        <p:spPr>
          <a:xfrm rot="0">
            <a:off x="2724805" y="4056221"/>
            <a:ext cx="441841" cy="441841"/>
          </a:xfrm>
          <a:prstGeom prst="roundRect">
            <a:avLst>
              <a:gd name="adj" fmla="val 20000"/>
            </a:avLst>
          </a:prstGeom>
          <a:solidFill>
            <a:srgbClr val="182567"/>
          </a:solidFill>
          <a:ln w="7620" cmpd="sng" cap="flat">
            <a:solidFill>
              <a:srgbClr val="313E80"/>
            </a:solidFill>
            <a:prstDash val="solid"/>
            <a:round/>
          </a:ln>
        </p:spPr>
      </p:sp>
      <p:sp>
        <p:nvSpPr>
          <p:cNvPr id="45" name="矩形"/>
          <p:cNvSpPr>
            <a:spLocks/>
          </p:cNvSpPr>
          <p:nvPr/>
        </p:nvSpPr>
        <p:spPr>
          <a:xfrm rot="0">
            <a:off x="2861965" y="4093012"/>
            <a:ext cx="167402" cy="36814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2899"/>
              </a:lnSpc>
              <a:spcBef>
                <a:spcPts val="0"/>
              </a:spcBef>
              <a:spcAft>
                <a:spcPts val="0"/>
              </a:spcAft>
              <a:buNone/>
            </a:pPr>
            <a:r>
              <a:rPr lang="en-US" altLang="zh-CN" sz="2319" b="0" i="0" u="none" strike="noStrike" kern="1200" cap="none" spc="0" baseline="0">
                <a:solidFill>
                  <a:srgbClr val="CFD0D8"/>
                </a:solidFill>
                <a:latin typeface="Roboto" pitchFamily="34" charset="0"/>
                <a:ea typeface="Roboto" pitchFamily="34" charset="0"/>
                <a:cs typeface="Roboto" pitchFamily="34" charset="0"/>
              </a:rPr>
              <a:t>1</a:t>
            </a:r>
            <a:endParaRPr lang="zh-CN" altLang="en-US" sz="2319" b="0" i="0" u="none" strike="noStrike" kern="1200" cap="none" spc="0" baseline="0">
              <a:solidFill>
                <a:schemeClr val="tx1"/>
              </a:solidFill>
              <a:latin typeface="Calibri" pitchFamily="0" charset="0"/>
              <a:ea typeface="等线" pitchFamily="0" charset="0"/>
              <a:cs typeface="Calibri" pitchFamily="0" charset="0"/>
            </a:endParaRPr>
          </a:p>
        </p:txBody>
      </p:sp>
      <p:sp>
        <p:nvSpPr>
          <p:cNvPr id="46" name="矩形"/>
          <p:cNvSpPr>
            <a:spLocks/>
          </p:cNvSpPr>
          <p:nvPr/>
        </p:nvSpPr>
        <p:spPr>
          <a:xfrm rot="0">
            <a:off x="4025741" y="4099202"/>
            <a:ext cx="2479476" cy="30682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16"/>
              </a:lnSpc>
              <a:spcBef>
                <a:spcPts val="0"/>
              </a:spcBef>
              <a:spcAft>
                <a:spcPts val="0"/>
              </a:spcAft>
              <a:buNone/>
            </a:pPr>
            <a:r>
              <a:rPr lang="en-US" altLang="zh-CN" sz="1933" b="0" i="0" u="none" strike="noStrike" kern="1200" cap="none" spc="0" baseline="0">
                <a:solidFill>
                  <a:srgbClr val="CFD0D8"/>
                </a:solidFill>
                <a:latin typeface="Roboto" pitchFamily="34" charset="0"/>
                <a:ea typeface="Roboto" pitchFamily="34" charset="0"/>
                <a:cs typeface="Roboto" pitchFamily="34" charset="0"/>
              </a:rPr>
              <a:t>Research and Analysis</a:t>
            </a:r>
            <a:endParaRPr lang="zh-CN" altLang="en-US" sz="1933" b="0" i="0" u="none" strike="noStrike" kern="1200" cap="none" spc="0" baseline="0">
              <a:solidFill>
                <a:schemeClr val="tx1"/>
              </a:solidFill>
              <a:latin typeface="Calibri" pitchFamily="0" charset="0"/>
              <a:ea typeface="等线" pitchFamily="0" charset="0"/>
              <a:cs typeface="Calibri" pitchFamily="0" charset="0"/>
            </a:endParaRPr>
          </a:p>
        </p:txBody>
      </p:sp>
      <p:sp>
        <p:nvSpPr>
          <p:cNvPr id="47" name="矩形"/>
          <p:cNvSpPr>
            <a:spLocks/>
          </p:cNvSpPr>
          <p:nvPr/>
        </p:nvSpPr>
        <p:spPr>
          <a:xfrm rot="0">
            <a:off x="4025741" y="4523780"/>
            <a:ext cx="7953374" cy="3140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74"/>
              </a:lnSpc>
              <a:spcBef>
                <a:spcPts val="0"/>
              </a:spcBef>
              <a:spcAft>
                <a:spcPts val="0"/>
              </a:spcAft>
              <a:buNone/>
            </a:pPr>
            <a:r>
              <a:rPr lang="en-US" altLang="zh-CN" sz="1546" b="0" i="0" u="none" strike="noStrike" kern="1200" cap="none" spc="0" baseline="0">
                <a:solidFill>
                  <a:srgbClr val="CFD0D8"/>
                </a:solidFill>
                <a:latin typeface="Roboto" pitchFamily="34" charset="0"/>
                <a:ea typeface="Roboto" pitchFamily="34" charset="0"/>
                <a:cs typeface="Roboto" pitchFamily="34" charset="0"/>
              </a:rPr>
              <a:t>Gathering data and analyzing technological requirements for keylogger prevention.</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48" name="圆角矩形"/>
          <p:cNvSpPr>
            <a:spLocks/>
          </p:cNvSpPr>
          <p:nvPr/>
        </p:nvSpPr>
        <p:spPr>
          <a:xfrm rot="0">
            <a:off x="3166646" y="5585162"/>
            <a:ext cx="687229" cy="39172"/>
          </a:xfrm>
          <a:prstGeom prst="roundRect">
            <a:avLst>
              <a:gd name="adj" fmla="val 225597"/>
            </a:avLst>
          </a:prstGeom>
          <a:solidFill>
            <a:srgbClr val="313E80"/>
          </a:solidFill>
          <a:ln w="12700" cmpd="sng" cap="flat">
            <a:noFill/>
            <a:prstDash val="solid"/>
            <a:miter/>
          </a:ln>
        </p:spPr>
      </p:sp>
      <p:sp>
        <p:nvSpPr>
          <p:cNvPr id="49" name="圆角矩形"/>
          <p:cNvSpPr>
            <a:spLocks/>
          </p:cNvSpPr>
          <p:nvPr/>
        </p:nvSpPr>
        <p:spPr>
          <a:xfrm rot="0">
            <a:off x="2724805" y="5383887"/>
            <a:ext cx="441841" cy="441840"/>
          </a:xfrm>
          <a:prstGeom prst="roundRect">
            <a:avLst>
              <a:gd name="adj" fmla="val 20000"/>
            </a:avLst>
          </a:prstGeom>
          <a:solidFill>
            <a:srgbClr val="182567"/>
          </a:solidFill>
          <a:ln w="7620" cmpd="sng" cap="flat">
            <a:solidFill>
              <a:srgbClr val="313E80"/>
            </a:solidFill>
            <a:prstDash val="solid"/>
            <a:round/>
          </a:ln>
        </p:spPr>
      </p:sp>
      <p:sp>
        <p:nvSpPr>
          <p:cNvPr id="50" name="矩形"/>
          <p:cNvSpPr>
            <a:spLocks/>
          </p:cNvSpPr>
          <p:nvPr/>
        </p:nvSpPr>
        <p:spPr>
          <a:xfrm rot="0">
            <a:off x="2861965" y="5420678"/>
            <a:ext cx="167402" cy="36814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2899"/>
              </a:lnSpc>
              <a:spcBef>
                <a:spcPts val="0"/>
              </a:spcBef>
              <a:spcAft>
                <a:spcPts val="0"/>
              </a:spcAft>
              <a:buNone/>
            </a:pPr>
            <a:r>
              <a:rPr lang="en-US" altLang="zh-CN" sz="2319" b="0" i="0" u="none" strike="noStrike" kern="1200" cap="none" spc="0" baseline="0">
                <a:solidFill>
                  <a:srgbClr val="CFD0D8"/>
                </a:solidFill>
                <a:latin typeface="Roboto" pitchFamily="34" charset="0"/>
                <a:ea typeface="Roboto" pitchFamily="34" charset="0"/>
                <a:cs typeface="Roboto" pitchFamily="34" charset="0"/>
              </a:rPr>
              <a:t>2</a:t>
            </a:r>
            <a:endParaRPr lang="zh-CN" altLang="en-US" sz="2319" b="0" i="0" u="none" strike="noStrike" kern="1200" cap="none" spc="0" baseline="0">
              <a:solidFill>
                <a:schemeClr val="tx1"/>
              </a:solidFill>
              <a:latin typeface="Calibri" pitchFamily="0" charset="0"/>
              <a:ea typeface="等线" pitchFamily="0" charset="0"/>
              <a:cs typeface="Calibri" pitchFamily="0" charset="0"/>
            </a:endParaRPr>
          </a:p>
        </p:txBody>
      </p:sp>
      <p:sp>
        <p:nvSpPr>
          <p:cNvPr id="51" name="矩形"/>
          <p:cNvSpPr>
            <a:spLocks/>
          </p:cNvSpPr>
          <p:nvPr/>
        </p:nvSpPr>
        <p:spPr>
          <a:xfrm rot="0">
            <a:off x="4025741" y="5426869"/>
            <a:ext cx="2612945" cy="306824"/>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16"/>
              </a:lnSpc>
              <a:spcBef>
                <a:spcPts val="0"/>
              </a:spcBef>
              <a:spcAft>
                <a:spcPts val="0"/>
              </a:spcAft>
              <a:buNone/>
            </a:pPr>
            <a:r>
              <a:rPr lang="en-US" altLang="zh-CN" sz="1933" b="0" i="0" u="none" strike="noStrike" kern="1200" cap="none" spc="0" baseline="0">
                <a:solidFill>
                  <a:srgbClr val="CFD0D8"/>
                </a:solidFill>
                <a:latin typeface="Roboto" pitchFamily="34" charset="0"/>
                <a:ea typeface="Roboto" pitchFamily="34" charset="0"/>
                <a:cs typeface="Roboto" pitchFamily="34" charset="0"/>
              </a:rPr>
              <a:t>Prototyping and Testing</a:t>
            </a:r>
            <a:endParaRPr lang="zh-CN" altLang="en-US" sz="1933" b="0" i="0" u="none" strike="noStrike" kern="1200" cap="none" spc="0" baseline="0">
              <a:solidFill>
                <a:schemeClr val="tx1"/>
              </a:solidFill>
              <a:latin typeface="Calibri" pitchFamily="0" charset="0"/>
              <a:ea typeface="等线" pitchFamily="0" charset="0"/>
              <a:cs typeface="Calibri" pitchFamily="0" charset="0"/>
            </a:endParaRPr>
          </a:p>
        </p:txBody>
      </p:sp>
      <p:sp>
        <p:nvSpPr>
          <p:cNvPr id="52" name="矩形"/>
          <p:cNvSpPr>
            <a:spLocks/>
          </p:cNvSpPr>
          <p:nvPr/>
        </p:nvSpPr>
        <p:spPr>
          <a:xfrm rot="0">
            <a:off x="4025741" y="5851446"/>
            <a:ext cx="7953374" cy="3140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74"/>
              </a:lnSpc>
              <a:spcBef>
                <a:spcPts val="0"/>
              </a:spcBef>
              <a:spcAft>
                <a:spcPts val="0"/>
              </a:spcAft>
              <a:buNone/>
            </a:pPr>
            <a:r>
              <a:rPr lang="en-US" altLang="zh-CN" sz="1546" b="0" i="0" u="none" strike="noStrike" kern="1200" cap="none" spc="0" baseline="0">
                <a:solidFill>
                  <a:srgbClr val="CFD0D8"/>
                </a:solidFill>
                <a:latin typeface="Roboto" pitchFamily="34" charset="0"/>
                <a:ea typeface="Roboto" pitchFamily="34" charset="0"/>
                <a:cs typeface="Roboto" pitchFamily="34" charset="0"/>
              </a:rPr>
              <a:t>Developing prototypes to assess the effectiveness of keylogger detection systems.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53" name="圆角矩形"/>
          <p:cNvSpPr>
            <a:spLocks/>
          </p:cNvSpPr>
          <p:nvPr/>
        </p:nvSpPr>
        <p:spPr>
          <a:xfrm rot="0">
            <a:off x="3166646" y="6912827"/>
            <a:ext cx="687229" cy="39172"/>
          </a:xfrm>
          <a:prstGeom prst="roundRect">
            <a:avLst>
              <a:gd name="adj" fmla="val 225597"/>
            </a:avLst>
          </a:prstGeom>
          <a:solidFill>
            <a:srgbClr val="313E80"/>
          </a:solidFill>
          <a:ln w="12700" cmpd="sng" cap="flat">
            <a:noFill/>
            <a:prstDash val="solid"/>
            <a:miter/>
          </a:ln>
        </p:spPr>
      </p:sp>
      <p:sp>
        <p:nvSpPr>
          <p:cNvPr id="54" name="圆角矩形"/>
          <p:cNvSpPr>
            <a:spLocks/>
          </p:cNvSpPr>
          <p:nvPr/>
        </p:nvSpPr>
        <p:spPr>
          <a:xfrm rot="0">
            <a:off x="2724805" y="6711553"/>
            <a:ext cx="441841" cy="441840"/>
          </a:xfrm>
          <a:prstGeom prst="roundRect">
            <a:avLst>
              <a:gd name="adj" fmla="val 20000"/>
            </a:avLst>
          </a:prstGeom>
          <a:solidFill>
            <a:srgbClr val="182567"/>
          </a:solidFill>
          <a:ln w="7620" cmpd="sng" cap="flat">
            <a:solidFill>
              <a:srgbClr val="313E80"/>
            </a:solidFill>
            <a:prstDash val="solid"/>
            <a:round/>
          </a:ln>
        </p:spPr>
      </p:sp>
      <p:sp>
        <p:nvSpPr>
          <p:cNvPr id="55" name="矩形"/>
          <p:cNvSpPr>
            <a:spLocks/>
          </p:cNvSpPr>
          <p:nvPr/>
        </p:nvSpPr>
        <p:spPr>
          <a:xfrm rot="0">
            <a:off x="2861965" y="6748343"/>
            <a:ext cx="167402" cy="36814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2899"/>
              </a:lnSpc>
              <a:spcBef>
                <a:spcPts val="0"/>
              </a:spcBef>
              <a:spcAft>
                <a:spcPts val="0"/>
              </a:spcAft>
              <a:buNone/>
            </a:pPr>
            <a:r>
              <a:rPr lang="en-US" altLang="zh-CN" sz="2319" b="0" i="0" u="none" strike="noStrike" kern="1200" cap="none" spc="0" baseline="0">
                <a:solidFill>
                  <a:srgbClr val="CFD0D8"/>
                </a:solidFill>
                <a:latin typeface="Roboto" pitchFamily="34" charset="0"/>
                <a:ea typeface="Roboto" pitchFamily="34" charset="0"/>
                <a:cs typeface="Roboto" pitchFamily="34" charset="0"/>
              </a:rPr>
              <a:t>3</a:t>
            </a:r>
            <a:endParaRPr lang="zh-CN" altLang="en-US" sz="2319" b="0" i="0" u="none" strike="noStrike" kern="1200" cap="none" spc="0" baseline="0">
              <a:solidFill>
                <a:schemeClr val="tx1"/>
              </a:solidFill>
              <a:latin typeface="Calibri" pitchFamily="0" charset="0"/>
              <a:ea typeface="等线" pitchFamily="0" charset="0"/>
              <a:cs typeface="Calibri" pitchFamily="0" charset="0"/>
            </a:endParaRPr>
          </a:p>
        </p:txBody>
      </p:sp>
      <p:sp>
        <p:nvSpPr>
          <p:cNvPr id="56" name="矩形"/>
          <p:cNvSpPr>
            <a:spLocks/>
          </p:cNvSpPr>
          <p:nvPr/>
        </p:nvSpPr>
        <p:spPr>
          <a:xfrm rot="0">
            <a:off x="4025741" y="6754535"/>
            <a:ext cx="3455789" cy="306824"/>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16"/>
              </a:lnSpc>
              <a:spcBef>
                <a:spcPts val="0"/>
              </a:spcBef>
              <a:spcAft>
                <a:spcPts val="0"/>
              </a:spcAft>
              <a:buNone/>
            </a:pPr>
            <a:r>
              <a:rPr lang="en-US" altLang="zh-CN" sz="1933" b="0" i="0" u="none" strike="noStrike" kern="1200" cap="none" spc="0" baseline="0">
                <a:solidFill>
                  <a:srgbClr val="CFD0D8"/>
                </a:solidFill>
                <a:latin typeface="Roboto" pitchFamily="34" charset="0"/>
                <a:ea typeface="Roboto" pitchFamily="34" charset="0"/>
                <a:cs typeface="Roboto" pitchFamily="34" charset="0"/>
              </a:rPr>
              <a:t>Implementation and Integration</a:t>
            </a:r>
            <a:endParaRPr lang="zh-CN" altLang="en-US" sz="1933" b="0" i="0" u="none" strike="noStrike" kern="1200" cap="none" spc="0" baseline="0">
              <a:solidFill>
                <a:schemeClr val="tx1"/>
              </a:solidFill>
              <a:latin typeface="Calibri" pitchFamily="0" charset="0"/>
              <a:ea typeface="等线" pitchFamily="0" charset="0"/>
              <a:cs typeface="Calibri" pitchFamily="0" charset="0"/>
            </a:endParaRPr>
          </a:p>
        </p:txBody>
      </p:sp>
      <p:sp>
        <p:nvSpPr>
          <p:cNvPr id="57" name="矩形"/>
          <p:cNvSpPr>
            <a:spLocks/>
          </p:cNvSpPr>
          <p:nvPr/>
        </p:nvSpPr>
        <p:spPr>
          <a:xfrm rot="0">
            <a:off x="4025741" y="7179112"/>
            <a:ext cx="7953374" cy="3140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474"/>
              </a:lnSpc>
              <a:spcBef>
                <a:spcPts val="0"/>
              </a:spcBef>
              <a:spcAft>
                <a:spcPts val="0"/>
              </a:spcAft>
              <a:buNone/>
            </a:pPr>
            <a:r>
              <a:rPr lang="en-US" altLang="zh-CN" sz="1546" b="0" i="0" u="none" strike="noStrike" kern="1200" cap="none" spc="0" baseline="0">
                <a:solidFill>
                  <a:srgbClr val="CFD0D8"/>
                </a:solidFill>
                <a:latin typeface="Roboto" pitchFamily="34" charset="0"/>
                <a:ea typeface="Roboto" pitchFamily="34" charset="0"/>
                <a:cs typeface="Roboto" pitchFamily="34" charset="0"/>
              </a:rPr>
              <a:t>Integrating robust cybersecurity measures into existing systems and networks.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128427438"/>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61"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62"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63" name="图片" descr="preencoded.png"/>
          <p:cNvPicPr>
            <a:picLocks noChangeAspect="1"/>
          </p:cNvPicPr>
          <p:nvPr/>
        </p:nvPicPr>
        <p:blipFill>
          <a:blip r:embed="rId2" cstate="print"/>
          <a:stretch>
            <a:fillRect/>
          </a:stretch>
        </p:blipFill>
        <p:spPr>
          <a:xfrm rot="0">
            <a:off x="0" y="0"/>
            <a:ext cx="14630401" cy="2777490"/>
          </a:xfrm>
          <a:prstGeom prst="rect"/>
          <a:noFill/>
          <a:ln w="12700" cmpd="sng" cap="flat">
            <a:noFill/>
            <a:prstDash val="solid"/>
            <a:miter/>
          </a:ln>
        </p:spPr>
      </p:pic>
      <p:sp>
        <p:nvSpPr>
          <p:cNvPr id="64" name="矩形"/>
          <p:cNvSpPr>
            <a:spLocks/>
          </p:cNvSpPr>
          <p:nvPr/>
        </p:nvSpPr>
        <p:spPr>
          <a:xfrm rot="0">
            <a:off x="2037993" y="3494365"/>
            <a:ext cx="6628566" cy="694372"/>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Algorithm and Deployment</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pic>
        <p:nvPicPr>
          <p:cNvPr id="65" name="图片" descr="preencoded.png"/>
          <p:cNvPicPr>
            <a:picLocks noChangeAspect="1"/>
          </p:cNvPicPr>
          <p:nvPr/>
        </p:nvPicPr>
        <p:blipFill>
          <a:blip r:embed="rId3" cstate="print"/>
          <a:stretch>
            <a:fillRect/>
          </a:stretch>
        </p:blipFill>
        <p:spPr>
          <a:xfrm rot="0">
            <a:off x="2037993" y="4521994"/>
            <a:ext cx="3518059" cy="888681"/>
          </a:xfrm>
          <a:prstGeom prst="rect"/>
          <a:noFill/>
          <a:ln w="12700" cmpd="sng" cap="flat">
            <a:noFill/>
            <a:prstDash val="solid"/>
            <a:miter/>
          </a:ln>
        </p:spPr>
      </p:pic>
      <p:sp>
        <p:nvSpPr>
          <p:cNvPr id="66" name="矩形"/>
          <p:cNvSpPr>
            <a:spLocks/>
          </p:cNvSpPr>
          <p:nvPr/>
        </p:nvSpPr>
        <p:spPr>
          <a:xfrm rot="0">
            <a:off x="2260163" y="5743931"/>
            <a:ext cx="2932747"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Algorithm Development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67" name="矩形"/>
          <p:cNvSpPr>
            <a:spLocks/>
          </p:cNvSpPr>
          <p:nvPr/>
        </p:nvSpPr>
        <p:spPr>
          <a:xfrm rot="0">
            <a:off x="2260163" y="6224349"/>
            <a:ext cx="3073718"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Design and create effective keylogger detection algorithms.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68" name="图片" descr="preencoded.png"/>
          <p:cNvPicPr>
            <a:picLocks noChangeAspect="1"/>
          </p:cNvPicPr>
          <p:nvPr/>
        </p:nvPicPr>
        <p:blipFill>
          <a:blip r:embed="rId4" cstate="print"/>
          <a:stretch>
            <a:fillRect/>
          </a:stretch>
        </p:blipFill>
        <p:spPr>
          <a:xfrm rot="0">
            <a:off x="5556052" y="4521994"/>
            <a:ext cx="3518178" cy="888681"/>
          </a:xfrm>
          <a:prstGeom prst="rect"/>
          <a:noFill/>
          <a:ln w="12700" cmpd="sng" cap="flat">
            <a:noFill/>
            <a:prstDash val="solid"/>
            <a:miter/>
          </a:ln>
        </p:spPr>
      </p:pic>
      <p:sp>
        <p:nvSpPr>
          <p:cNvPr id="69" name="矩形"/>
          <p:cNvSpPr>
            <a:spLocks/>
          </p:cNvSpPr>
          <p:nvPr/>
        </p:nvSpPr>
        <p:spPr>
          <a:xfrm rot="0">
            <a:off x="5778222" y="5743931"/>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Prototype Testing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70" name="矩形"/>
          <p:cNvSpPr>
            <a:spLocks/>
          </p:cNvSpPr>
          <p:nvPr/>
        </p:nvSpPr>
        <p:spPr>
          <a:xfrm rot="0">
            <a:off x="5778222" y="6224349"/>
            <a:ext cx="3073837"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Evaluate the performance of keylogger detection prototypes.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71" name="图片" descr="preencoded.png"/>
          <p:cNvPicPr>
            <a:picLocks noChangeAspect="1"/>
          </p:cNvPicPr>
          <p:nvPr/>
        </p:nvPicPr>
        <p:blipFill>
          <a:blip r:embed="rId5" cstate="print"/>
          <a:stretch>
            <a:fillRect/>
          </a:stretch>
        </p:blipFill>
        <p:spPr>
          <a:xfrm rot="0">
            <a:off x="9074229" y="4521994"/>
            <a:ext cx="3518178" cy="888681"/>
          </a:xfrm>
          <a:prstGeom prst="rect"/>
          <a:noFill/>
          <a:ln w="12700" cmpd="sng" cap="flat">
            <a:noFill/>
            <a:prstDash val="solid"/>
            <a:miter/>
          </a:ln>
        </p:spPr>
      </p:pic>
      <p:sp>
        <p:nvSpPr>
          <p:cNvPr id="72" name="矩形"/>
          <p:cNvSpPr>
            <a:spLocks/>
          </p:cNvSpPr>
          <p:nvPr/>
        </p:nvSpPr>
        <p:spPr>
          <a:xfrm rot="0">
            <a:off x="9296400" y="5743931"/>
            <a:ext cx="2820947"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Deployment Strategies</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73" name="矩形"/>
          <p:cNvSpPr>
            <a:spLocks/>
          </p:cNvSpPr>
          <p:nvPr/>
        </p:nvSpPr>
        <p:spPr>
          <a:xfrm rot="0">
            <a:off x="9296400" y="6224349"/>
            <a:ext cx="3073837"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Implementing keylogger prevention measures in production environments.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59807662"/>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77"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78" name="矩形"/>
          <p:cNvSpPr>
            <a:spLocks/>
          </p:cNvSpPr>
          <p:nvPr/>
        </p:nvSpPr>
        <p:spPr>
          <a:xfrm rot="0">
            <a:off x="0" y="0"/>
            <a:ext cx="14630401" cy="8229600"/>
          </a:xfrm>
          <a:prstGeom prst="rect"/>
          <a:solidFill>
            <a:srgbClr val="000018">
              <a:alpha val="75000"/>
            </a:srgbClr>
          </a:solidFill>
          <a:ln w="12700" cmpd="sng" cap="flat">
            <a:noFill/>
            <a:prstDash val="solid"/>
            <a:miter/>
          </a:ln>
        </p:spPr>
      </p:sp>
      <p:pic>
        <p:nvPicPr>
          <p:cNvPr id="79" name="图片" descr="preencoded.png"/>
          <p:cNvPicPr>
            <a:picLocks noChangeAspect="1"/>
          </p:cNvPicPr>
          <p:nvPr/>
        </p:nvPicPr>
        <p:blipFill>
          <a:blip r:embed="rId2" cstate="print"/>
          <a:stretch>
            <a:fillRect/>
          </a:stretch>
        </p:blipFill>
        <p:spPr>
          <a:xfrm rot="0">
            <a:off x="0" y="0"/>
            <a:ext cx="3657600" cy="8229600"/>
          </a:xfrm>
          <a:prstGeom prst="rect"/>
          <a:noFill/>
          <a:ln w="12700" cmpd="sng" cap="flat">
            <a:noFill/>
            <a:prstDash val="solid"/>
            <a:miter/>
          </a:ln>
        </p:spPr>
      </p:pic>
      <p:sp>
        <p:nvSpPr>
          <p:cNvPr id="80" name="矩形"/>
          <p:cNvSpPr>
            <a:spLocks/>
          </p:cNvSpPr>
          <p:nvPr/>
        </p:nvSpPr>
        <p:spPr>
          <a:xfrm rot="0">
            <a:off x="4490799" y="925472"/>
            <a:ext cx="8183880" cy="69437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Risks and Dangers of Keyloggers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81" name="圆角矩形"/>
          <p:cNvSpPr>
            <a:spLocks/>
          </p:cNvSpPr>
          <p:nvPr/>
        </p:nvSpPr>
        <p:spPr>
          <a:xfrm rot="0">
            <a:off x="4801910" y="1953101"/>
            <a:ext cx="44409" cy="5351026"/>
          </a:xfrm>
          <a:prstGeom prst="roundRect">
            <a:avLst>
              <a:gd name="adj" fmla="val 225152"/>
            </a:avLst>
          </a:prstGeom>
          <a:solidFill>
            <a:srgbClr val="313E80"/>
          </a:solidFill>
          <a:ln w="12700" cmpd="sng" cap="flat">
            <a:noFill/>
            <a:prstDash val="solid"/>
            <a:miter/>
          </a:ln>
        </p:spPr>
      </p:sp>
      <p:sp>
        <p:nvSpPr>
          <p:cNvPr id="82" name="圆角矩形"/>
          <p:cNvSpPr>
            <a:spLocks/>
          </p:cNvSpPr>
          <p:nvPr/>
        </p:nvSpPr>
        <p:spPr>
          <a:xfrm rot="0">
            <a:off x="5074027" y="2354401"/>
            <a:ext cx="777597" cy="44409"/>
          </a:xfrm>
          <a:prstGeom prst="roundRect">
            <a:avLst>
              <a:gd name="adj" fmla="val 225152"/>
            </a:avLst>
          </a:prstGeom>
          <a:solidFill>
            <a:srgbClr val="313E80"/>
          </a:solidFill>
          <a:ln w="12700" cmpd="sng" cap="flat">
            <a:noFill/>
            <a:prstDash val="solid"/>
            <a:miter/>
          </a:ln>
        </p:spPr>
      </p:sp>
      <p:sp>
        <p:nvSpPr>
          <p:cNvPr id="83" name="圆角矩形"/>
          <p:cNvSpPr>
            <a:spLocks/>
          </p:cNvSpPr>
          <p:nvPr/>
        </p:nvSpPr>
        <p:spPr>
          <a:xfrm rot="0">
            <a:off x="4574084" y="2126694"/>
            <a:ext cx="499943" cy="499943"/>
          </a:xfrm>
          <a:prstGeom prst="roundRect">
            <a:avLst>
              <a:gd name="adj" fmla="val 20000"/>
            </a:avLst>
          </a:prstGeom>
          <a:solidFill>
            <a:srgbClr val="182567"/>
          </a:solidFill>
          <a:ln w="7620" cmpd="sng" cap="flat">
            <a:solidFill>
              <a:srgbClr val="313E80"/>
            </a:solidFill>
            <a:prstDash val="solid"/>
            <a:round/>
          </a:ln>
        </p:spPr>
      </p:sp>
      <p:sp>
        <p:nvSpPr>
          <p:cNvPr id="84" name="矩形"/>
          <p:cNvSpPr>
            <a:spLocks/>
          </p:cNvSpPr>
          <p:nvPr/>
        </p:nvSpPr>
        <p:spPr>
          <a:xfrm rot="0">
            <a:off x="4729341" y="2168366"/>
            <a:ext cx="189427"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0" i="0" u="none" strike="noStrike" kern="1200" cap="none" spc="0" baseline="0">
                <a:solidFill>
                  <a:srgbClr val="CFD0D8"/>
                </a:solidFill>
                <a:latin typeface="Roboto" pitchFamily="34" charset="0"/>
                <a:ea typeface="Roboto" pitchFamily="34" charset="0"/>
                <a:cs typeface="Roboto" pitchFamily="34" charset="0"/>
              </a:rPr>
              <a:t>1</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85" name="矩形"/>
          <p:cNvSpPr>
            <a:spLocks/>
          </p:cNvSpPr>
          <p:nvPr/>
        </p:nvSpPr>
        <p:spPr>
          <a:xfrm rot="0">
            <a:off x="6046113" y="2175272"/>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Identity Theft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86" name="矩形"/>
          <p:cNvSpPr>
            <a:spLocks/>
          </p:cNvSpPr>
          <p:nvPr/>
        </p:nvSpPr>
        <p:spPr>
          <a:xfrm rot="0">
            <a:off x="6046113" y="2655689"/>
            <a:ext cx="7751087" cy="71080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Keyloggers can capture sensitive information like passwords and credit card details, leading to identity theft and financial fraud.</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87" name="圆角矩形"/>
          <p:cNvSpPr>
            <a:spLocks/>
          </p:cNvSpPr>
          <p:nvPr/>
        </p:nvSpPr>
        <p:spPr>
          <a:xfrm rot="0">
            <a:off x="5074027" y="4212134"/>
            <a:ext cx="777597" cy="44409"/>
          </a:xfrm>
          <a:prstGeom prst="roundRect">
            <a:avLst>
              <a:gd name="adj" fmla="val 225152"/>
            </a:avLst>
          </a:prstGeom>
          <a:solidFill>
            <a:srgbClr val="313E80"/>
          </a:solidFill>
          <a:ln w="12700" cmpd="sng" cap="flat">
            <a:noFill/>
            <a:prstDash val="solid"/>
            <a:miter/>
          </a:ln>
        </p:spPr>
      </p:sp>
      <p:sp>
        <p:nvSpPr>
          <p:cNvPr id="88" name="圆角矩形"/>
          <p:cNvSpPr>
            <a:spLocks/>
          </p:cNvSpPr>
          <p:nvPr/>
        </p:nvSpPr>
        <p:spPr>
          <a:xfrm rot="0">
            <a:off x="4574084" y="3984426"/>
            <a:ext cx="499943" cy="499943"/>
          </a:xfrm>
          <a:prstGeom prst="roundRect">
            <a:avLst>
              <a:gd name="adj" fmla="val 20000"/>
            </a:avLst>
          </a:prstGeom>
          <a:solidFill>
            <a:srgbClr val="182567"/>
          </a:solidFill>
          <a:ln w="7620" cmpd="sng" cap="flat">
            <a:solidFill>
              <a:srgbClr val="313E80"/>
            </a:solidFill>
            <a:prstDash val="solid"/>
            <a:round/>
          </a:ln>
        </p:spPr>
      </p:sp>
      <p:sp>
        <p:nvSpPr>
          <p:cNvPr id="89" name="矩形"/>
          <p:cNvSpPr>
            <a:spLocks/>
          </p:cNvSpPr>
          <p:nvPr/>
        </p:nvSpPr>
        <p:spPr>
          <a:xfrm rot="0">
            <a:off x="4729341" y="4026098"/>
            <a:ext cx="189427"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0" i="0" u="none" strike="noStrike" kern="1200" cap="none" spc="0" baseline="0">
                <a:solidFill>
                  <a:srgbClr val="CFD0D8"/>
                </a:solidFill>
                <a:latin typeface="Roboto" pitchFamily="34" charset="0"/>
                <a:ea typeface="Roboto" pitchFamily="34" charset="0"/>
                <a:cs typeface="Roboto" pitchFamily="34" charset="0"/>
              </a:rPr>
              <a:t>2</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90" name="矩形"/>
          <p:cNvSpPr>
            <a:spLocks/>
          </p:cNvSpPr>
          <p:nvPr/>
        </p:nvSpPr>
        <p:spPr>
          <a:xfrm rot="0">
            <a:off x="6046113" y="4033004"/>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Invasion of Privacy</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91" name="矩形"/>
          <p:cNvSpPr>
            <a:spLocks/>
          </p:cNvSpPr>
          <p:nvPr/>
        </p:nvSpPr>
        <p:spPr>
          <a:xfrm rot="0">
            <a:off x="6046113" y="4513421"/>
            <a:ext cx="7751087" cy="71080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Keyloggers can record personal communications, browsing history, and other private information, violating an individual's privacy.</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92" name="圆角矩形"/>
          <p:cNvSpPr>
            <a:spLocks/>
          </p:cNvSpPr>
          <p:nvPr/>
        </p:nvSpPr>
        <p:spPr>
          <a:xfrm rot="0">
            <a:off x="5074027" y="6069866"/>
            <a:ext cx="777597" cy="44409"/>
          </a:xfrm>
          <a:prstGeom prst="roundRect">
            <a:avLst>
              <a:gd name="adj" fmla="val 225152"/>
            </a:avLst>
          </a:prstGeom>
          <a:solidFill>
            <a:srgbClr val="313E80"/>
          </a:solidFill>
          <a:ln w="12700" cmpd="sng" cap="flat">
            <a:noFill/>
            <a:prstDash val="solid"/>
            <a:miter/>
          </a:ln>
        </p:spPr>
      </p:sp>
      <p:sp>
        <p:nvSpPr>
          <p:cNvPr id="93" name="圆角矩形"/>
          <p:cNvSpPr>
            <a:spLocks/>
          </p:cNvSpPr>
          <p:nvPr/>
        </p:nvSpPr>
        <p:spPr>
          <a:xfrm rot="0">
            <a:off x="4574084" y="5842159"/>
            <a:ext cx="499943" cy="499943"/>
          </a:xfrm>
          <a:prstGeom prst="roundRect">
            <a:avLst>
              <a:gd name="adj" fmla="val 20000"/>
            </a:avLst>
          </a:prstGeom>
          <a:solidFill>
            <a:srgbClr val="182567"/>
          </a:solidFill>
          <a:ln w="7620" cmpd="sng" cap="flat">
            <a:solidFill>
              <a:srgbClr val="313E80"/>
            </a:solidFill>
            <a:prstDash val="solid"/>
            <a:round/>
          </a:ln>
        </p:spPr>
      </p:sp>
      <p:sp>
        <p:nvSpPr>
          <p:cNvPr id="94" name="矩形"/>
          <p:cNvSpPr>
            <a:spLocks/>
          </p:cNvSpPr>
          <p:nvPr/>
        </p:nvSpPr>
        <p:spPr>
          <a:xfrm rot="0">
            <a:off x="4729341" y="5883831"/>
            <a:ext cx="189427" cy="416481"/>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3281"/>
              </a:lnSpc>
              <a:spcBef>
                <a:spcPts val="0"/>
              </a:spcBef>
              <a:spcAft>
                <a:spcPts val="0"/>
              </a:spcAft>
              <a:buNone/>
            </a:pPr>
            <a:r>
              <a:rPr lang="en-US" altLang="zh-CN" sz="2624" b="0" i="0" u="none" strike="noStrike" kern="1200" cap="none" spc="0" baseline="0">
                <a:solidFill>
                  <a:srgbClr val="CFD0D8"/>
                </a:solidFill>
                <a:latin typeface="Roboto" pitchFamily="34" charset="0"/>
                <a:ea typeface="Roboto" pitchFamily="34" charset="0"/>
                <a:cs typeface="Roboto" pitchFamily="34" charset="0"/>
              </a:rPr>
              <a:t>3</a:t>
            </a:r>
            <a:endParaRPr lang="zh-CN" altLang="en-US" sz="2624" b="0" i="0" u="none" strike="noStrike" kern="1200" cap="none" spc="0" baseline="0">
              <a:solidFill>
                <a:schemeClr val="tx1"/>
              </a:solidFill>
              <a:latin typeface="Calibri" pitchFamily="0" charset="0"/>
              <a:ea typeface="等线" pitchFamily="0" charset="0"/>
              <a:cs typeface="Calibri" pitchFamily="0" charset="0"/>
            </a:endParaRPr>
          </a:p>
        </p:txBody>
      </p:sp>
      <p:sp>
        <p:nvSpPr>
          <p:cNvPr id="95" name="矩形"/>
          <p:cNvSpPr>
            <a:spLocks/>
          </p:cNvSpPr>
          <p:nvPr/>
        </p:nvSpPr>
        <p:spPr>
          <a:xfrm rot="0">
            <a:off x="6046113" y="5890736"/>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Corporate Espionage</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96" name="矩形"/>
          <p:cNvSpPr>
            <a:spLocks/>
          </p:cNvSpPr>
          <p:nvPr/>
        </p:nvSpPr>
        <p:spPr>
          <a:xfrm rot="0">
            <a:off x="6046113" y="6371153"/>
            <a:ext cx="7751087" cy="71080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Keyloggers installed on corporate machines can steal valuable trade secrets and intellectual property, causing significant financial losses.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48274134"/>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01" name="矩形"/>
          <p:cNvSpPr>
            <a:spLocks/>
          </p:cNvSpPr>
          <p:nvPr/>
        </p:nvSpPr>
        <p:spPr>
          <a:xfrm rot="0">
            <a:off x="0" y="0"/>
            <a:ext cx="14630401" cy="8229600"/>
          </a:xfrm>
          <a:prstGeom prst="rect"/>
          <a:solidFill>
            <a:srgbClr val="000018">
              <a:alpha val="75000"/>
            </a:srgbClr>
          </a:solidFill>
          <a:ln w="12700" cmpd="sng" cap="flat">
            <a:noFill/>
            <a:prstDash val="solid"/>
            <a:miter/>
          </a:ln>
        </p:spPr>
      </p:sp>
      <p:sp>
        <p:nvSpPr>
          <p:cNvPr id="102" name="矩形"/>
          <p:cNvSpPr>
            <a:spLocks/>
          </p:cNvSpPr>
          <p:nvPr/>
        </p:nvSpPr>
        <p:spPr>
          <a:xfrm rot="0">
            <a:off x="2037993" y="1728073"/>
            <a:ext cx="8404979" cy="69437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Addressing Cybersecurity Threats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3" name="图片" descr="preencoded.png"/>
          <p:cNvPicPr>
            <a:picLocks noChangeAspect="1"/>
          </p:cNvPicPr>
          <p:nvPr/>
        </p:nvPicPr>
        <p:blipFill>
          <a:blip r:embed="rId2" cstate="print"/>
          <a:stretch>
            <a:fillRect/>
          </a:stretch>
        </p:blipFill>
        <p:spPr>
          <a:xfrm rot="0">
            <a:off x="2037993" y="2866787"/>
            <a:ext cx="444341" cy="444341"/>
          </a:xfrm>
          <a:prstGeom prst="rect"/>
          <a:noFill/>
          <a:ln w="12700" cmpd="sng" cap="flat">
            <a:noFill/>
            <a:prstDash val="solid"/>
            <a:miter/>
          </a:ln>
        </p:spPr>
      </p:pic>
      <p:sp>
        <p:nvSpPr>
          <p:cNvPr id="104" name="矩形"/>
          <p:cNvSpPr>
            <a:spLocks/>
          </p:cNvSpPr>
          <p:nvPr/>
        </p:nvSpPr>
        <p:spPr>
          <a:xfrm rot="0">
            <a:off x="2037993" y="3533299"/>
            <a:ext cx="2388632" cy="69437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Vulnerability Assessment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05" name="矩形"/>
          <p:cNvSpPr>
            <a:spLocks/>
          </p:cNvSpPr>
          <p:nvPr/>
        </p:nvSpPr>
        <p:spPr>
          <a:xfrm rot="0">
            <a:off x="2037993" y="4360902"/>
            <a:ext cx="238863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Regularly scanning systems for weaknesses and vulnerabilities that could be exploited by keyloggers.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6" name="图片" descr="preencoded.png"/>
          <p:cNvPicPr>
            <a:picLocks noChangeAspect="1"/>
          </p:cNvPicPr>
          <p:nvPr/>
        </p:nvPicPr>
        <p:blipFill>
          <a:blip r:embed="rId3" cstate="print"/>
          <a:stretch>
            <a:fillRect/>
          </a:stretch>
        </p:blipFill>
        <p:spPr>
          <a:xfrm rot="0">
            <a:off x="4759881" y="2866787"/>
            <a:ext cx="444340" cy="444341"/>
          </a:xfrm>
          <a:prstGeom prst="rect"/>
          <a:noFill/>
          <a:ln w="12700" cmpd="sng" cap="flat">
            <a:noFill/>
            <a:prstDash val="solid"/>
            <a:miter/>
          </a:ln>
        </p:spPr>
      </p:pic>
      <p:sp>
        <p:nvSpPr>
          <p:cNvPr id="107" name="矩形"/>
          <p:cNvSpPr>
            <a:spLocks/>
          </p:cNvSpPr>
          <p:nvPr/>
        </p:nvSpPr>
        <p:spPr>
          <a:xfrm rot="0">
            <a:off x="4759881" y="3533299"/>
            <a:ext cx="2388632"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Layered Defense</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08" name="矩形"/>
          <p:cNvSpPr>
            <a:spLocks/>
          </p:cNvSpPr>
          <p:nvPr/>
        </p:nvSpPr>
        <p:spPr>
          <a:xfrm rot="0">
            <a:off x="4759881" y="4013716"/>
            <a:ext cx="238863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Implementing a multi-layered approach to cybersecurity, combining various tools and strategies to mitigate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9" name="图片" descr="preencoded.png"/>
          <p:cNvPicPr>
            <a:picLocks noChangeAspect="1"/>
          </p:cNvPicPr>
          <p:nvPr/>
        </p:nvPicPr>
        <p:blipFill>
          <a:blip r:embed="rId4" cstate="print"/>
          <a:stretch>
            <a:fillRect/>
          </a:stretch>
        </p:blipFill>
        <p:spPr>
          <a:xfrm rot="0">
            <a:off x="7481768" y="2866787"/>
            <a:ext cx="444341" cy="444341"/>
          </a:xfrm>
          <a:prstGeom prst="rect"/>
          <a:noFill/>
          <a:ln w="12700" cmpd="sng" cap="flat">
            <a:noFill/>
            <a:prstDash val="solid"/>
            <a:miter/>
          </a:ln>
        </p:spPr>
      </p:pic>
      <p:sp>
        <p:nvSpPr>
          <p:cNvPr id="110" name="矩形"/>
          <p:cNvSpPr>
            <a:spLocks/>
          </p:cNvSpPr>
          <p:nvPr/>
        </p:nvSpPr>
        <p:spPr>
          <a:xfrm rot="0">
            <a:off x="7481768" y="3533299"/>
            <a:ext cx="2388632"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Collaboration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11" name="矩形"/>
          <p:cNvSpPr>
            <a:spLocks/>
          </p:cNvSpPr>
          <p:nvPr/>
        </p:nvSpPr>
        <p:spPr>
          <a:xfrm rot="0">
            <a:off x="7481768" y="4013716"/>
            <a:ext cx="2388632" cy="248781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Fostering collaboration between security professionals, researchers, and authorities to share knowledge and best practices.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2" name="图片" descr="preencoded.png"/>
          <p:cNvPicPr>
            <a:picLocks noChangeAspect="1"/>
          </p:cNvPicPr>
          <p:nvPr/>
        </p:nvPicPr>
        <p:blipFill>
          <a:blip r:embed="rId5" cstate="print"/>
          <a:stretch>
            <a:fillRect/>
          </a:stretch>
        </p:blipFill>
        <p:spPr>
          <a:xfrm rot="0">
            <a:off x="10203657" y="2866787"/>
            <a:ext cx="444340" cy="444341"/>
          </a:xfrm>
          <a:prstGeom prst="rect"/>
          <a:noFill/>
          <a:ln w="12700" cmpd="sng" cap="flat">
            <a:noFill/>
            <a:prstDash val="solid"/>
            <a:miter/>
          </a:ln>
        </p:spPr>
      </p:pic>
      <p:sp>
        <p:nvSpPr>
          <p:cNvPr id="113" name="矩形"/>
          <p:cNvSpPr>
            <a:spLocks/>
          </p:cNvSpPr>
          <p:nvPr/>
        </p:nvSpPr>
        <p:spPr>
          <a:xfrm rot="0">
            <a:off x="10203657" y="3533299"/>
            <a:ext cx="238875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User Education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14" name="矩形"/>
          <p:cNvSpPr>
            <a:spLocks/>
          </p:cNvSpPr>
          <p:nvPr/>
        </p:nvSpPr>
        <p:spPr>
          <a:xfrm rot="0">
            <a:off x="10203657" y="4013716"/>
            <a:ext cx="2388750"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Educating end-users on the importance of online safety and the risks associated with keyloggers and other cyber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70481392"/>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1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19" name="矩形"/>
          <p:cNvSpPr>
            <a:spLocks/>
          </p:cNvSpPr>
          <p:nvPr/>
        </p:nvSpPr>
        <p:spPr>
          <a:xfrm rot="0">
            <a:off x="0" y="0"/>
            <a:ext cx="14630401" cy="8229600"/>
          </a:xfrm>
          <a:prstGeom prst="rect"/>
          <a:solidFill>
            <a:srgbClr val="000018">
              <a:alpha val="75000"/>
            </a:srgbClr>
          </a:solidFill>
          <a:ln w="12700" cmpd="sng" cap="flat">
            <a:noFill/>
            <a:prstDash val="solid"/>
            <a:miter/>
          </a:ln>
        </p:spPr>
      </p:sp>
      <p:sp>
        <p:nvSpPr>
          <p:cNvPr id="120" name="矩形"/>
          <p:cNvSpPr>
            <a:spLocks/>
          </p:cNvSpPr>
          <p:nvPr/>
        </p:nvSpPr>
        <p:spPr>
          <a:xfrm rot="0">
            <a:off x="2037993" y="1637823"/>
            <a:ext cx="8404979" cy="694372"/>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Addressing Cybersecurity Threats</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sp>
        <p:nvSpPr>
          <p:cNvPr id="121" name="圆角矩形"/>
          <p:cNvSpPr>
            <a:spLocks/>
          </p:cNvSpPr>
          <p:nvPr/>
        </p:nvSpPr>
        <p:spPr>
          <a:xfrm rot="0">
            <a:off x="2037993" y="3005733"/>
            <a:ext cx="388738" cy="388738"/>
          </a:xfrm>
          <a:prstGeom prst="roundRect">
            <a:avLst>
              <a:gd name="adj" fmla="val 25722"/>
            </a:avLst>
          </a:prstGeom>
          <a:solidFill>
            <a:srgbClr val="182567"/>
          </a:solidFill>
          <a:ln w="7620" cmpd="sng" cap="flat">
            <a:solidFill>
              <a:srgbClr val="313E80"/>
            </a:solidFill>
            <a:prstDash val="solid"/>
            <a:round/>
          </a:ln>
        </p:spPr>
      </p:sp>
      <p:sp>
        <p:nvSpPr>
          <p:cNvPr id="122" name="矩形"/>
          <p:cNvSpPr>
            <a:spLocks/>
          </p:cNvSpPr>
          <p:nvPr/>
        </p:nvSpPr>
        <p:spPr>
          <a:xfrm rot="0">
            <a:off x="2648902" y="3026450"/>
            <a:ext cx="3158251"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Vulnerability Assessment</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23" name="矩形"/>
          <p:cNvSpPr>
            <a:spLocks/>
          </p:cNvSpPr>
          <p:nvPr/>
        </p:nvSpPr>
        <p:spPr>
          <a:xfrm rot="0">
            <a:off x="2648902" y="3506867"/>
            <a:ext cx="455521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Regularly scanning systems for weaknesses and vulnerabilities that could be exploited by keyloggers.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4" name="圆角矩形"/>
          <p:cNvSpPr>
            <a:spLocks/>
          </p:cNvSpPr>
          <p:nvPr/>
        </p:nvSpPr>
        <p:spPr>
          <a:xfrm rot="0">
            <a:off x="7426285" y="3005733"/>
            <a:ext cx="388738" cy="388738"/>
          </a:xfrm>
          <a:prstGeom prst="roundRect">
            <a:avLst>
              <a:gd name="adj" fmla="val 25722"/>
            </a:avLst>
          </a:prstGeom>
          <a:solidFill>
            <a:srgbClr val="182567"/>
          </a:solidFill>
          <a:ln w="7620" cmpd="sng" cap="flat">
            <a:solidFill>
              <a:srgbClr val="313E80"/>
            </a:solidFill>
            <a:prstDash val="solid"/>
            <a:round/>
          </a:ln>
        </p:spPr>
      </p:sp>
      <p:sp>
        <p:nvSpPr>
          <p:cNvPr id="125" name="矩形"/>
          <p:cNvSpPr>
            <a:spLocks/>
          </p:cNvSpPr>
          <p:nvPr/>
        </p:nvSpPr>
        <p:spPr>
          <a:xfrm rot="0">
            <a:off x="8037195" y="3026450"/>
            <a:ext cx="2777490"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Layered Defense</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26" name="矩形"/>
          <p:cNvSpPr>
            <a:spLocks/>
          </p:cNvSpPr>
          <p:nvPr/>
        </p:nvSpPr>
        <p:spPr>
          <a:xfrm rot="0">
            <a:off x="8037195" y="3506867"/>
            <a:ext cx="4555212"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Implementing a multi-layered approach to cybersecurity, combining various tools and strategies to mitigate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7" name="圆角矩形"/>
          <p:cNvSpPr>
            <a:spLocks/>
          </p:cNvSpPr>
          <p:nvPr/>
        </p:nvSpPr>
        <p:spPr>
          <a:xfrm rot="0">
            <a:off x="2037993" y="5024438"/>
            <a:ext cx="388738" cy="388738"/>
          </a:xfrm>
          <a:prstGeom prst="roundRect">
            <a:avLst>
              <a:gd name="adj" fmla="val 25722"/>
            </a:avLst>
          </a:prstGeom>
          <a:solidFill>
            <a:srgbClr val="182567"/>
          </a:solidFill>
          <a:ln w="7620" cmpd="sng" cap="flat">
            <a:solidFill>
              <a:srgbClr val="313E80"/>
            </a:solidFill>
            <a:prstDash val="solid"/>
            <a:round/>
          </a:ln>
        </p:spPr>
      </p:sp>
      <p:sp>
        <p:nvSpPr>
          <p:cNvPr id="128" name="矩形"/>
          <p:cNvSpPr>
            <a:spLocks/>
          </p:cNvSpPr>
          <p:nvPr/>
        </p:nvSpPr>
        <p:spPr>
          <a:xfrm rot="0">
            <a:off x="2648902" y="5045154"/>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Collaboration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29" name="矩形"/>
          <p:cNvSpPr>
            <a:spLocks/>
          </p:cNvSpPr>
          <p:nvPr/>
        </p:nvSpPr>
        <p:spPr>
          <a:xfrm rot="0">
            <a:off x="2648902" y="5525572"/>
            <a:ext cx="4555211"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Fostering collaboration between security professionals, researchers, and authorities to share knowledge and best practices.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
        <p:nvSpPr>
          <p:cNvPr id="130" name="圆角矩形"/>
          <p:cNvSpPr>
            <a:spLocks/>
          </p:cNvSpPr>
          <p:nvPr/>
        </p:nvSpPr>
        <p:spPr>
          <a:xfrm rot="0">
            <a:off x="7426285" y="5024438"/>
            <a:ext cx="388738" cy="388738"/>
          </a:xfrm>
          <a:prstGeom prst="roundRect">
            <a:avLst>
              <a:gd name="adj" fmla="val 25722"/>
            </a:avLst>
          </a:prstGeom>
          <a:solidFill>
            <a:srgbClr val="182567"/>
          </a:solidFill>
          <a:ln w="7620" cmpd="sng" cap="flat">
            <a:solidFill>
              <a:srgbClr val="313E80"/>
            </a:solidFill>
            <a:prstDash val="solid"/>
            <a:round/>
          </a:ln>
        </p:spPr>
      </p:sp>
      <p:sp>
        <p:nvSpPr>
          <p:cNvPr id="131" name="矩形"/>
          <p:cNvSpPr>
            <a:spLocks/>
          </p:cNvSpPr>
          <p:nvPr/>
        </p:nvSpPr>
        <p:spPr>
          <a:xfrm rot="0">
            <a:off x="8037195" y="5045154"/>
            <a:ext cx="2777490" cy="34718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User Education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32" name="矩形"/>
          <p:cNvSpPr>
            <a:spLocks/>
          </p:cNvSpPr>
          <p:nvPr/>
        </p:nvSpPr>
        <p:spPr>
          <a:xfrm rot="0">
            <a:off x="8037195" y="5525572"/>
            <a:ext cx="4555212" cy="10662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Educating end-users on the importance of online safety and the risks associated with keyloggers and other cyber threats.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01884602"/>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36"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37" name="矩形"/>
          <p:cNvSpPr>
            <a:spLocks/>
          </p:cNvSpPr>
          <p:nvPr/>
        </p:nvSpPr>
        <p:spPr>
          <a:xfrm rot="0">
            <a:off x="0" y="0"/>
            <a:ext cx="14630401" cy="8229600"/>
          </a:xfrm>
          <a:prstGeom prst="rect"/>
          <a:solidFill>
            <a:srgbClr val="000018">
              <a:alpha val="75000"/>
            </a:srgbClr>
          </a:solidFill>
          <a:ln w="12700" cmpd="sng" cap="flat">
            <a:noFill/>
            <a:prstDash val="solid"/>
            <a:miter/>
          </a:ln>
        </p:spPr>
      </p:sp>
      <p:sp>
        <p:nvSpPr>
          <p:cNvPr id="138" name="矩形"/>
          <p:cNvSpPr>
            <a:spLocks/>
          </p:cNvSpPr>
          <p:nvPr/>
        </p:nvSpPr>
        <p:spPr>
          <a:xfrm rot="0">
            <a:off x="2037993" y="1161574"/>
            <a:ext cx="7790617" cy="69437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5468"/>
              </a:lnSpc>
              <a:spcBef>
                <a:spcPts val="0"/>
              </a:spcBef>
              <a:spcAft>
                <a:spcPts val="0"/>
              </a:spcAft>
              <a:buNone/>
            </a:pPr>
            <a:r>
              <a:rPr lang="en-US" altLang="zh-CN" sz="4374" b="0" i="0" u="none" strike="noStrike" kern="1200" cap="none" spc="0" baseline="0">
                <a:solidFill>
                  <a:srgbClr val="FFFFFF"/>
                </a:solidFill>
                <a:latin typeface="Roboto" pitchFamily="34" charset="0"/>
                <a:ea typeface="Roboto" pitchFamily="34" charset="0"/>
                <a:cs typeface="Roboto" pitchFamily="34" charset="0"/>
              </a:rPr>
              <a:t>System Development Approach</a:t>
            </a:r>
            <a:endParaRPr lang="zh-CN" altLang="en-US" sz="4374" b="0" i="0" u="none" strike="noStrike" kern="1200" cap="none" spc="0" baseline="0">
              <a:solidFill>
                <a:schemeClr val="tx1"/>
              </a:solidFill>
              <a:latin typeface="Calibri" pitchFamily="0" charset="0"/>
              <a:ea typeface="等线" pitchFamily="0" charset="0"/>
              <a:cs typeface="Calibri" pitchFamily="0" charset="0"/>
            </a:endParaRPr>
          </a:p>
        </p:txBody>
      </p:sp>
      <p:pic>
        <p:nvPicPr>
          <p:cNvPr id="139" name="图片" descr="preencoded.png"/>
          <p:cNvPicPr>
            <a:picLocks noChangeAspect="1"/>
          </p:cNvPicPr>
          <p:nvPr/>
        </p:nvPicPr>
        <p:blipFill>
          <a:blip r:embed="rId2" cstate="print"/>
          <a:stretch>
            <a:fillRect/>
          </a:stretch>
        </p:blipFill>
        <p:spPr>
          <a:xfrm rot="0">
            <a:off x="2037993" y="2300288"/>
            <a:ext cx="2638544" cy="888681"/>
          </a:xfrm>
          <a:prstGeom prst="rect"/>
          <a:noFill/>
          <a:ln w="12700" cmpd="sng" cap="flat">
            <a:noFill/>
            <a:prstDash val="solid"/>
            <a:miter/>
          </a:ln>
        </p:spPr>
      </p:pic>
      <p:sp>
        <p:nvSpPr>
          <p:cNvPr id="140" name="矩形"/>
          <p:cNvSpPr>
            <a:spLocks/>
          </p:cNvSpPr>
          <p:nvPr/>
        </p:nvSpPr>
        <p:spPr>
          <a:xfrm rot="0">
            <a:off x="2260163" y="3522226"/>
            <a:ext cx="2194203"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Planning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41" name="矩形"/>
          <p:cNvSpPr>
            <a:spLocks/>
          </p:cNvSpPr>
          <p:nvPr/>
        </p:nvSpPr>
        <p:spPr>
          <a:xfrm rot="0">
            <a:off x="2260163" y="4002643"/>
            <a:ext cx="2194203"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Establishing clear objectives, identifying requirements, and defining the scope of the cybersecurity system.</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42" name="图片" descr="preencoded.png"/>
          <p:cNvPicPr>
            <a:picLocks noChangeAspect="1"/>
          </p:cNvPicPr>
          <p:nvPr/>
        </p:nvPicPr>
        <p:blipFill>
          <a:blip r:embed="rId3" cstate="print"/>
          <a:stretch>
            <a:fillRect/>
          </a:stretch>
        </p:blipFill>
        <p:spPr>
          <a:xfrm rot="0">
            <a:off x="4676537" y="2300288"/>
            <a:ext cx="2638663" cy="888681"/>
          </a:xfrm>
          <a:prstGeom prst="rect"/>
          <a:noFill/>
          <a:ln w="12700" cmpd="sng" cap="flat">
            <a:noFill/>
            <a:prstDash val="solid"/>
            <a:miter/>
          </a:ln>
        </p:spPr>
      </p:pic>
      <p:sp>
        <p:nvSpPr>
          <p:cNvPr id="143" name="矩形"/>
          <p:cNvSpPr>
            <a:spLocks/>
          </p:cNvSpPr>
          <p:nvPr/>
        </p:nvSpPr>
        <p:spPr>
          <a:xfrm rot="0">
            <a:off x="4898707" y="3522226"/>
            <a:ext cx="2194322"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Design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44" name="矩形"/>
          <p:cNvSpPr>
            <a:spLocks/>
          </p:cNvSpPr>
          <p:nvPr/>
        </p:nvSpPr>
        <p:spPr>
          <a:xfrm rot="0">
            <a:off x="4898707" y="4002643"/>
            <a:ext cx="2194322" cy="213240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Designing the system architecture, selecting appropriate technologies, and defining security controls.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45" name="图片" descr="preencoded.png"/>
          <p:cNvPicPr>
            <a:picLocks noChangeAspect="1"/>
          </p:cNvPicPr>
          <p:nvPr/>
        </p:nvPicPr>
        <p:blipFill>
          <a:blip r:embed="rId4" cstate="print"/>
          <a:stretch>
            <a:fillRect/>
          </a:stretch>
        </p:blipFill>
        <p:spPr>
          <a:xfrm rot="0">
            <a:off x="7315200" y="2300288"/>
            <a:ext cx="2638544" cy="888681"/>
          </a:xfrm>
          <a:prstGeom prst="rect"/>
          <a:noFill/>
          <a:ln w="12700" cmpd="sng" cap="flat">
            <a:noFill/>
            <a:prstDash val="solid"/>
            <a:miter/>
          </a:ln>
        </p:spPr>
      </p:pic>
      <p:sp>
        <p:nvSpPr>
          <p:cNvPr id="146" name="矩形"/>
          <p:cNvSpPr>
            <a:spLocks/>
          </p:cNvSpPr>
          <p:nvPr/>
        </p:nvSpPr>
        <p:spPr>
          <a:xfrm rot="0">
            <a:off x="7537371" y="3522226"/>
            <a:ext cx="2194203"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Implementation</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47" name="矩形"/>
          <p:cNvSpPr>
            <a:spLocks/>
          </p:cNvSpPr>
          <p:nvPr/>
        </p:nvSpPr>
        <p:spPr>
          <a:xfrm rot="0">
            <a:off x="7537371" y="4002643"/>
            <a:ext cx="2194203" cy="248781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Deploying the cybersecurity system, integrating it with existing infrastructure, and testing its effectiveness.</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pic>
        <p:nvPicPr>
          <p:cNvPr id="148" name="图片" descr="preencoded.png"/>
          <p:cNvPicPr>
            <a:picLocks noChangeAspect="1"/>
          </p:cNvPicPr>
          <p:nvPr/>
        </p:nvPicPr>
        <p:blipFill>
          <a:blip r:embed="rId5" cstate="print"/>
          <a:stretch>
            <a:fillRect/>
          </a:stretch>
        </p:blipFill>
        <p:spPr>
          <a:xfrm rot="0">
            <a:off x="9953744" y="2300288"/>
            <a:ext cx="2638662" cy="888681"/>
          </a:xfrm>
          <a:prstGeom prst="rect"/>
          <a:noFill/>
          <a:ln w="12700" cmpd="sng" cap="flat">
            <a:noFill/>
            <a:prstDash val="solid"/>
            <a:miter/>
          </a:ln>
        </p:spPr>
      </p:pic>
      <p:sp>
        <p:nvSpPr>
          <p:cNvPr id="149" name="矩形"/>
          <p:cNvSpPr>
            <a:spLocks/>
          </p:cNvSpPr>
          <p:nvPr/>
        </p:nvSpPr>
        <p:spPr>
          <a:xfrm rot="0">
            <a:off x="10175915" y="3522226"/>
            <a:ext cx="2194322" cy="347186"/>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734"/>
              </a:lnSpc>
              <a:spcBef>
                <a:spcPts val="0"/>
              </a:spcBef>
              <a:spcAft>
                <a:spcPts val="0"/>
              </a:spcAft>
              <a:buNone/>
            </a:pPr>
            <a:r>
              <a:rPr lang="en-US" altLang="zh-CN" sz="2187" b="0" i="0" u="none" strike="noStrike" kern="1200" cap="none" spc="0" baseline="0">
                <a:solidFill>
                  <a:srgbClr val="CFD0D8"/>
                </a:solidFill>
                <a:latin typeface="Roboto" pitchFamily="34" charset="0"/>
                <a:ea typeface="Roboto" pitchFamily="34" charset="0"/>
                <a:cs typeface="Roboto" pitchFamily="34" charset="0"/>
              </a:rPr>
              <a:t>Monitoring</a:t>
            </a:r>
            <a:endParaRPr lang="zh-CN" altLang="en-US" sz="2187" b="0" i="0" u="none" strike="noStrike" kern="1200" cap="none" spc="0" baseline="0">
              <a:solidFill>
                <a:schemeClr val="tx1"/>
              </a:solidFill>
              <a:latin typeface="Calibri" pitchFamily="0" charset="0"/>
              <a:ea typeface="等线" pitchFamily="0" charset="0"/>
              <a:cs typeface="Calibri" pitchFamily="0" charset="0"/>
            </a:endParaRPr>
          </a:p>
        </p:txBody>
      </p:sp>
      <p:sp>
        <p:nvSpPr>
          <p:cNvPr id="150" name="矩形"/>
          <p:cNvSpPr>
            <a:spLocks/>
          </p:cNvSpPr>
          <p:nvPr/>
        </p:nvSpPr>
        <p:spPr>
          <a:xfrm rot="0">
            <a:off x="10175915" y="4002643"/>
            <a:ext cx="2194322" cy="284321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799"/>
              </a:lnSpc>
              <a:spcBef>
                <a:spcPts val="0"/>
              </a:spcBef>
              <a:spcAft>
                <a:spcPts val="0"/>
              </a:spcAft>
              <a:buNone/>
            </a:pPr>
            <a:r>
              <a:rPr lang="en-US" altLang="zh-CN" sz="1750" b="0" i="0" u="none" strike="noStrike" kern="1200" cap="none" spc="0" baseline="0">
                <a:solidFill>
                  <a:srgbClr val="CFD0D8"/>
                </a:solidFill>
                <a:latin typeface="Roboto" pitchFamily="34" charset="0"/>
                <a:ea typeface="Roboto" pitchFamily="34" charset="0"/>
                <a:cs typeface="Roboto" pitchFamily="34" charset="0"/>
              </a:rPr>
              <a:t>Continuously monitoring the system, addressing new threats, and making necessary adjustments to maintain robust protection.</a:t>
            </a:r>
            <a:endParaRPr lang="zh-CN" altLang="en-US" sz="17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9633563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19</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6</cp:revision>
  <dcterms:created xsi:type="dcterms:W3CDTF">2024-04-01T09:13:37Z</dcterms:created>
  <dcterms:modified xsi:type="dcterms:W3CDTF">2024-04-04T16:13:31Z</dcterms:modified>
</cp:coreProperties>
</file>